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5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7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8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0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1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2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3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4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5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6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7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8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19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20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21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2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3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24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25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26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27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28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29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30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31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32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33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34.xml" ContentType="application/vnd.openxmlformats-officedocument.presentationml.notesSlid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68" r:id="rId2"/>
    <p:sldId id="313" r:id="rId3"/>
    <p:sldId id="388" r:id="rId4"/>
    <p:sldId id="369" r:id="rId5"/>
    <p:sldId id="389" r:id="rId6"/>
    <p:sldId id="390" r:id="rId7"/>
    <p:sldId id="333" r:id="rId8"/>
    <p:sldId id="334" r:id="rId9"/>
    <p:sldId id="335" r:id="rId10"/>
    <p:sldId id="337" r:id="rId11"/>
    <p:sldId id="339" r:id="rId12"/>
    <p:sldId id="342" r:id="rId13"/>
    <p:sldId id="341" r:id="rId14"/>
    <p:sldId id="382" r:id="rId15"/>
    <p:sldId id="384" r:id="rId16"/>
    <p:sldId id="374" r:id="rId17"/>
    <p:sldId id="387" r:id="rId18"/>
    <p:sldId id="375" r:id="rId19"/>
    <p:sldId id="371" r:id="rId20"/>
    <p:sldId id="370" r:id="rId21"/>
    <p:sldId id="380" r:id="rId22"/>
    <p:sldId id="347" r:id="rId23"/>
    <p:sldId id="345" r:id="rId24"/>
    <p:sldId id="354" r:id="rId25"/>
    <p:sldId id="355" r:id="rId26"/>
    <p:sldId id="351" r:id="rId27"/>
    <p:sldId id="356" r:id="rId28"/>
    <p:sldId id="349" r:id="rId29"/>
    <p:sldId id="352" r:id="rId30"/>
    <p:sldId id="350" r:id="rId31"/>
    <p:sldId id="361" r:id="rId32"/>
    <p:sldId id="353" r:id="rId33"/>
    <p:sldId id="358" r:id="rId34"/>
    <p:sldId id="362" r:id="rId35"/>
    <p:sldId id="357" r:id="rId36"/>
    <p:sldId id="359" r:id="rId37"/>
    <p:sldId id="364" r:id="rId38"/>
    <p:sldId id="365" r:id="rId39"/>
    <p:sldId id="366" r:id="rId40"/>
    <p:sldId id="367" r:id="rId41"/>
    <p:sldId id="363" r:id="rId42"/>
    <p:sldId id="391" r:id="rId43"/>
  </p:sldIdLst>
  <p:sldSz cx="9144000" cy="6858000" type="screen4x3"/>
  <p:notesSz cx="6797675" cy="9926638"/>
  <p:custDataLst>
    <p:tags r:id="rId46"/>
  </p:custDataLst>
  <p:defaultTextStyle>
    <a:defPPr>
      <a:defRPr lang="de-DE"/>
    </a:defPPr>
    <a:lvl1pPr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00"/>
    <a:srgbClr val="97233F"/>
    <a:srgbClr val="7F7F7F"/>
    <a:srgbClr val="05AA1E"/>
    <a:srgbClr val="08C81E"/>
    <a:srgbClr val="EBA7B7"/>
    <a:srgbClr val="002C77"/>
    <a:srgbClr val="333333"/>
    <a:srgbClr val="00A0DB"/>
    <a:srgbClr val="BFD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332" autoAdjust="0"/>
  </p:normalViewPr>
  <p:slideViewPr>
    <p:cSldViewPr snapToObjects="1" showGuides="1">
      <p:cViewPr varScale="1">
        <p:scale>
          <a:sx n="102" d="100"/>
          <a:sy n="102" d="100"/>
        </p:scale>
        <p:origin x="1842" y="96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78" d="100"/>
          <a:sy n="78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8D435AB-B068-C454-5FFF-8C91A1D265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B6DCD5E-1D33-7034-745C-75D8FD30AE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08C69-C382-4459-BB4A-1AA693C40653}" type="datetimeFigureOut">
              <a:rPr lang="de-CH" smtClean="0"/>
              <a:t>01.07.2025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8F46FA8-9D37-76FE-0699-22E5542AA8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C3FA077-39FC-7664-5534-E656B0FE44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BC71F-E926-4E67-B430-D08CD0B13B02}" type="slidenum">
              <a:rPr lang="de-CH" smtClean="0"/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3260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032694F-FD2E-45AC-9D43-536C462D8729}" type="datetime1">
              <a:rPr lang="fr-CH" smtClean="0"/>
              <a:pPr/>
              <a:t>01.07.2025</a:t>
            </a:fld>
            <a:endParaRPr lang="fr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/>
              <a:t>Textmasterformate durch Klicken bearbeiten</a:t>
            </a:r>
          </a:p>
          <a:p>
            <a:pPr lvl="1"/>
            <a:r>
              <a:rPr lang="fr-CH"/>
              <a:t>Zweite Ebene</a:t>
            </a:r>
          </a:p>
          <a:p>
            <a:pPr lvl="2"/>
            <a:r>
              <a:rPr lang="fr-CH"/>
              <a:t>Dritte Ebene</a:t>
            </a:r>
          </a:p>
          <a:p>
            <a:pPr lvl="3"/>
            <a:r>
              <a:rPr lang="fr-CH"/>
              <a:t>Vierte Ebene</a:t>
            </a:r>
          </a:p>
          <a:p>
            <a:pPr lvl="4"/>
            <a:r>
              <a:rPr lang="fr-CH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C1870A02-3A71-4083-BCC0-4D14A98E74AD}" type="slidenum">
              <a:rPr lang="fr-CH" smtClean="0"/>
              <a:pPr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49457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43012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50AE0C3-67E1-4EE3-B830-3D975FDB2744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EB4DB-F060-5AA7-79C7-B27C61B65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B7A40D3-58E5-6DA5-776F-E4DAA5F1D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B5AF61F-AF06-0F5D-8840-FC7BC657B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Joseph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27D3C9-3B90-E87B-D8FD-8AE0494129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06752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Joseph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229314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C0F20-9143-C24F-94C4-9ED127128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77CF8C4-224D-C761-BA32-DCAA673C3E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A1E7EC7-E3F3-F867-3F46-1A960394A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Joseph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C774A51-76F5-2ED6-B336-301503171C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093221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Rémy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469389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Joseph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514052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Joseph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85336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200" dirty="0">
                <a:solidFill>
                  <a:schemeClr val="bg1">
                    <a:lumMod val="65000"/>
                  </a:schemeClr>
                </a:solidFill>
              </a:rPr>
              <a:t>Rémy</a:t>
            </a:r>
          </a:p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711017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7266488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 err="1"/>
              <a:t>Ophraella</a:t>
            </a:r>
            <a:r>
              <a:rPr lang="fr-CH" dirty="0"/>
              <a:t> </a:t>
            </a:r>
            <a:r>
              <a:rPr lang="fr-CH" dirty="0" err="1"/>
              <a:t>communa</a:t>
            </a:r>
            <a:r>
              <a:rPr lang="fr-CH" dirty="0"/>
              <a:t> (</a:t>
            </a:r>
            <a:r>
              <a:rPr lang="fr-CH" dirty="0" err="1"/>
              <a:t>Chrysomelidae</a:t>
            </a:r>
            <a:r>
              <a:rPr lang="fr-CH" dirty="0"/>
              <a:t>), </a:t>
            </a:r>
            <a:r>
              <a:rPr lang="fr-CH" dirty="0" err="1"/>
              <a:t>eine</a:t>
            </a:r>
            <a:r>
              <a:rPr lang="fr-CH" dirty="0"/>
              <a:t> in </a:t>
            </a:r>
            <a:r>
              <a:rPr lang="fr-CH" dirty="0" err="1"/>
              <a:t>Nordamerika</a:t>
            </a:r>
            <a:r>
              <a:rPr lang="fr-CH" dirty="0"/>
              <a:t> </a:t>
            </a:r>
            <a:r>
              <a:rPr lang="fr-CH" dirty="0" err="1"/>
              <a:t>beheimatete</a:t>
            </a:r>
            <a:r>
              <a:rPr lang="fr-CH" dirty="0"/>
              <a:t> </a:t>
            </a:r>
            <a:r>
              <a:rPr lang="fr-CH" dirty="0" err="1"/>
              <a:t>Käferart</a:t>
            </a:r>
            <a:r>
              <a:rPr lang="fr-CH" dirty="0"/>
              <a:t> </a:t>
            </a:r>
            <a:r>
              <a:rPr lang="fr-CH" dirty="0">
                <a:sym typeface="Wingdings" panose="05000000000000000000" pitchFamily="2" charset="2"/>
              </a:rPr>
              <a:t> lutte biologique</a:t>
            </a:r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70368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349131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Joseph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565003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459822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070065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518107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29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2345544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7013836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863598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18816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8298882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345017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172219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CH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Joseph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282530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4876938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7200326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217164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39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503697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40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23026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41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19567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Rémy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32974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Rémy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84153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CH" dirty="0"/>
              <a:t>Rémy</a:t>
            </a:r>
          </a:p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797524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Rémy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781654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Rémy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46934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H" dirty="0"/>
              <a:t>Joseph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70A02-3A71-4083-BCC0-4D14A98E74AD}" type="slidenum">
              <a:rPr lang="fr-CH" smtClean="0"/>
              <a:pPr/>
              <a:t>14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1939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6.xml"/><Relationship Id="rId7" Type="http://schemas.openxmlformats.org/officeDocument/2006/relationships/oleObject" Target="../embeddings/oleObject2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13.xml"/><Relationship Id="rId7" Type="http://schemas.openxmlformats.org/officeDocument/2006/relationships/image" Target="../media/image2.jpe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4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 userDrawn="1">
            <p:custDataLst>
              <p:tags r:id="rId2"/>
            </p:custDataLst>
          </p:nvPr>
        </p:nvSpPr>
        <p:spPr>
          <a:xfrm>
            <a:off x="2514600" y="363538"/>
            <a:ext cx="5164138" cy="35907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Service des forêts et de la nature </a:t>
            </a:r>
            <a:r>
              <a:rPr lang="fr-CH" sz="1000" b="0" dirty="0">
                <a:latin typeface="Arial" charset="0"/>
                <a:ea typeface="ＭＳ Ｐゴシック" pitchFamily="-112" charset="-128"/>
                <a:cs typeface="+mn-cs"/>
              </a:rPr>
              <a:t>SFN</a:t>
            </a: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  <a:p>
            <a:pPr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Amt</a:t>
            </a:r>
            <a:r>
              <a:rPr lang="fr-CH" sz="1000" b="1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baseline="0" dirty="0" err="1">
                <a:latin typeface="Arial" charset="0"/>
                <a:ea typeface="ＭＳ Ｐゴシック" pitchFamily="-112" charset="-128"/>
                <a:cs typeface="+mn-cs"/>
              </a:rPr>
              <a:t>für</a:t>
            </a:r>
            <a:r>
              <a:rPr lang="fr-CH" sz="1000" b="1" baseline="0" dirty="0">
                <a:latin typeface="Arial" charset="0"/>
                <a:ea typeface="ＭＳ Ｐゴシック" pitchFamily="-112" charset="-128"/>
                <a:cs typeface="+mn-cs"/>
              </a:rPr>
              <a:t> Wald </a:t>
            </a:r>
            <a:r>
              <a:rPr lang="fr-CH" sz="1000" b="1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="1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baseline="0" dirty="0" err="1">
                <a:latin typeface="Arial" charset="0"/>
                <a:ea typeface="ＭＳ Ｐゴシック" pitchFamily="-112" charset="-128"/>
                <a:cs typeface="+mn-cs"/>
              </a:rPr>
              <a:t>Natur</a:t>
            </a:r>
            <a:r>
              <a:rPr lang="fr-CH" sz="1000" b="0" baseline="0" dirty="0">
                <a:latin typeface="Arial" charset="0"/>
                <a:ea typeface="ＭＳ Ｐゴシック" pitchFamily="-112" charset="-128"/>
                <a:cs typeface="+mn-cs"/>
              </a:rPr>
              <a:t>  WNA</a:t>
            </a: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7" name="Straight Connector 7"/>
          <p:cNvCxnSpPr/>
          <p:nvPr userDrawn="1">
            <p:custDataLst>
              <p:tags r:id="rId3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1423467"/>
          </a:xfrm>
        </p:spPr>
        <p:txBody>
          <a:bodyPr/>
          <a:lstStyle>
            <a:lvl1pPr>
              <a:lnSpc>
                <a:spcPts val="3700"/>
              </a:lnSpc>
              <a:defRPr sz="3200" baseline="0" smtClean="0">
                <a:solidFill>
                  <a:srgbClr val="97233F"/>
                </a:solidFill>
                <a:latin typeface="Arial" charset="0"/>
              </a:defRPr>
            </a:lvl1pPr>
          </a:lstStyle>
          <a:p>
            <a:r>
              <a:rPr lang="fr-FR" dirty="0"/>
              <a:t>Cliquez pour modifier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 dirty="0"/>
              <a:t>Cliquez pour modifier le style des sous-titres du masque</a:t>
            </a:r>
            <a:endParaRPr lang="fr-CH" dirty="0"/>
          </a:p>
        </p:txBody>
      </p:sp>
      <p:sp>
        <p:nvSpPr>
          <p:cNvPr id="8" name="TextBox 10"/>
          <p:cNvSpPr txBox="1"/>
          <p:nvPr userDrawn="1">
            <p:custDataLst>
              <p:tags r:id="rId4"/>
            </p:custDataLst>
          </p:nvPr>
        </p:nvSpPr>
        <p:spPr>
          <a:xfrm>
            <a:off x="467544" y="6315075"/>
            <a:ext cx="4800600" cy="5001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0" i="0" baseline="0" dirty="0">
                <a:latin typeface="Arial" charset="0"/>
                <a:ea typeface="ＭＳ Ｐゴシック" pitchFamily="-112" charset="-128"/>
                <a:cs typeface="+mn-cs"/>
              </a:rPr>
              <a:t>Direction des institutions, de l’agriculture et des forêts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DIAF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Direktion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Institutionen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der Land-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aseline="0" dirty="0" err="1">
                <a:latin typeface="Arial" charset="0"/>
                <a:ea typeface="ＭＳ Ｐゴシック" pitchFamily="-112" charset="-128"/>
                <a:cs typeface="+mn-cs"/>
              </a:rPr>
              <a:t>Forstwirtschaft</a:t>
            </a:r>
            <a:r>
              <a:rPr lang="fr-CH" sz="1000" baseline="0" dirty="0">
                <a:latin typeface="Arial" charset="0"/>
                <a:ea typeface="ＭＳ Ｐゴシック" pitchFamily="-112" charset="-128"/>
                <a:cs typeface="+mn-cs"/>
              </a:rPr>
              <a:t>  </a:t>
            </a:r>
            <a:r>
              <a:rPr lang="fr-CH" sz="1000" b="1" i="0" baseline="0" dirty="0">
                <a:latin typeface="Arial" charset="0"/>
                <a:ea typeface="ＭＳ Ｐゴシック" pitchFamily="-112" charset="-128"/>
                <a:cs typeface="+mn-cs"/>
              </a:rPr>
              <a:t>ILFD</a:t>
            </a:r>
            <a:endParaRPr lang="fr-CH" sz="1000" b="1" i="0" baseline="0" dirty="0">
              <a:latin typeface="Arial" charset="0"/>
              <a:ea typeface="ＭＳ Ｐゴシック" pitchFamily="-112" charset="-128"/>
            </a:endParaRP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 userDrawn="1"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59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 userDrawn="1">
            <p:custDataLst>
              <p:tags r:id="rId1"/>
            </p:custDataLst>
          </p:nvPr>
        </p:nvSpPr>
        <p:spPr>
          <a:xfrm>
            <a:off x="468000" y="6147687"/>
            <a:ext cx="5354638" cy="49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—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Direction des institutions, de l’agriculture et des forêts </a:t>
            </a:r>
            <a:r>
              <a:rPr lang="fr-CH" sz="1000" b="1" dirty="0"/>
              <a:t>DIAF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Direktion der Institutionen und der Land- und Forstwirtschaft</a:t>
            </a:r>
            <a:r>
              <a:rPr lang="fr-CH" sz="1000" b="0" i="0" baseline="0" dirty="0"/>
              <a:t> </a:t>
            </a:r>
            <a:r>
              <a:rPr lang="fr-CH" sz="1000" b="1" i="0" dirty="0"/>
              <a:t>ILFD</a:t>
            </a:r>
            <a:endParaRPr lang="fr-CH" sz="1000" b="0" i="0" dirty="0"/>
          </a:p>
        </p:txBody>
      </p:sp>
      <p:cxnSp>
        <p:nvCxnSpPr>
          <p:cNvPr id="8" name="Straight Connector 7"/>
          <p:cNvCxnSpPr/>
          <p:nvPr userDrawn="1">
            <p:custDataLst>
              <p:tags r:id="rId2"/>
            </p:custDataLst>
          </p:nvPr>
        </p:nvCxnSpPr>
        <p:spPr>
          <a:xfrm>
            <a:off x="450000" y="1263600"/>
            <a:ext cx="8244000" cy="1588"/>
          </a:xfrm>
          <a:prstGeom prst="line">
            <a:avLst/>
          </a:prstGeom>
          <a:ln w="12700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texte, signe, ciel nocturne&#10;&#10;Description générée automatiquement">
            <a:extLst>
              <a:ext uri="{FF2B5EF4-FFF2-40B4-BE49-F238E27FC236}">
                <a16:creationId xmlns:a16="http://schemas.microsoft.com/office/drawing/2014/main" id="{7E6E94F6-245F-4525-B4BD-D2E2A59DD3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95536" y="438943"/>
            <a:ext cx="1524003" cy="6858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0" imgH="0" progId="">
                  <p:embed/>
                </p:oleObj>
              </mc:Choice>
              <mc:Fallback>
                <p:oleObj name="think-cell Slide" r:id="rId2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8" descr="&#10;">
            <a:extLst>
              <a:ext uri="{FF2B5EF4-FFF2-40B4-BE49-F238E27FC236}">
                <a16:creationId xmlns:a16="http://schemas.microsoft.com/office/drawing/2014/main" id="{D9F8B82F-8EC3-428C-9C5B-7F0D8B490D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2174" y="479992"/>
            <a:ext cx="8024282" cy="54692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2000" b="0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t>Klicken Sie hier, um einen Text einzufügen.</a:t>
            </a:r>
          </a:p>
        </p:txBody>
      </p:sp>
    </p:spTree>
    <p:extLst>
      <p:ext uri="{BB962C8B-B14F-4D97-AF65-F5344CB8AC3E}">
        <p14:creationId xmlns:p14="http://schemas.microsoft.com/office/powerpoint/2010/main" val="218757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7544" y="1371600"/>
            <a:ext cx="8231956" cy="46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30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4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A27C3C7-4318-46C8-BEFA-B7910D191C78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5001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Service des forêts et de la nature </a:t>
            </a:r>
            <a:r>
              <a:rPr lang="fr-CH" sz="1000" b="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SFN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kern="1200" dirty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ＭＳ Ｐゴシック"/>
              </a:rPr>
              <a:t>Cressier, 16.06.2025</a:t>
            </a:r>
            <a:endParaRPr lang="fr-CH" sz="1000" dirty="0">
              <a:latin typeface="Arial" charset="0"/>
              <a:ea typeface="ＭＳ Ｐゴシック" pitchFamily="-112" charset="-128"/>
            </a:endParaRP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28575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9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187765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0" imgH="0" progId="">
                  <p:embed/>
                </p:oleObj>
              </mc:Choice>
              <mc:Fallback>
                <p:oleObj name="think-cell Slide" r:id="rId11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Straight Connector 13"/>
          <p:cNvCxnSpPr/>
          <p:nvPr>
            <p:custDataLst>
              <p:tags r:id="rId9"/>
            </p:custDataLst>
          </p:nvPr>
        </p:nvCxnSpPr>
        <p:spPr>
          <a:xfrm>
            <a:off x="468000" y="6165304"/>
            <a:ext cx="8244000" cy="1588"/>
          </a:xfrm>
          <a:prstGeom prst="line">
            <a:avLst/>
          </a:prstGeom>
          <a:ln w="31750">
            <a:solidFill>
              <a:srgbClr val="97233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10">
            <a:extLst>
              <a:ext uri="{FF2B5EF4-FFF2-40B4-BE49-F238E27FC236}">
                <a16:creationId xmlns:a16="http://schemas.microsoft.com/office/drawing/2014/main" id="{B589D3EF-0B2C-4038-9086-F52725AE5D5D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1956668" y="6597352"/>
            <a:ext cx="6863804" cy="1542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noProof="0"/>
              <a:t>Formation continue – Plantes indésirables: que faire? </a:t>
            </a:r>
            <a:r>
              <a:rPr lang="fr-CH" sz="1000" b="0" i="0" noProof="0" dirty="0"/>
              <a:t>– 26 mai 2025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7EE666D-2EB1-42EA-8FEB-594360762756}"/>
              </a:ext>
            </a:extLst>
          </p:cNvPr>
          <p:cNvSpPr txBox="1"/>
          <p:nvPr userDrawn="1"/>
        </p:nvSpPr>
        <p:spPr>
          <a:xfrm>
            <a:off x="8244408" y="6552628"/>
            <a:ext cx="504056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b="0" dirty="0"/>
              <a:t>- </a:t>
            </a:r>
            <a:fld id="{49040C04-1C4D-4C91-96AB-B5500FA6EFF9}" type="slidenum">
              <a:rPr lang="fr-CH" sz="1000" b="0" smtClean="0"/>
              <a:t>‹N°›</a:t>
            </a:fld>
            <a:r>
              <a:rPr lang="fr-CH" sz="1000" b="0" dirty="0"/>
              <a:t> -</a:t>
            </a:r>
          </a:p>
        </p:txBody>
      </p:sp>
      <p:pic>
        <p:nvPicPr>
          <p:cNvPr id="10" name="Image 9" descr="Une image contenant texte, signe, ciel nocturne&#10;&#10;Description générée automatiquement">
            <a:extLst>
              <a:ext uri="{FF2B5EF4-FFF2-40B4-BE49-F238E27FC236}">
                <a16:creationId xmlns:a16="http://schemas.microsoft.com/office/drawing/2014/main" id="{16C5AD8B-3390-41F4-B1A2-4FA17C85EE1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95536" y="6202937"/>
            <a:ext cx="1368152" cy="6156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49" r:id="rId2"/>
    <p:sldLayoutId id="2147483651" r:id="rId3"/>
    <p:sldLayoutId id="2147483669" r:id="rId4"/>
    <p:sldLayoutId id="2147483668" r:id="rId5"/>
    <p:sldLayoutId id="2147483667" r:id="rId6"/>
    <p:sldLayoutId id="2147483671" r:id="rId7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 pitchFamily="-112" charset="0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ClrTx/>
        <a:buSzPct val="100000"/>
        <a:buFont typeface="Arial"/>
        <a:buChar char="&gt;"/>
        <a:defRPr sz="2000" kern="1200" baseline="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andre.chassot@fr.ch" TargetMode="External"/><Relationship Id="rId3" Type="http://schemas.openxmlformats.org/officeDocument/2006/relationships/tags" Target="../tags/tag29.xml"/><Relationship Id="rId7" Type="http://schemas.openxmlformats.org/officeDocument/2006/relationships/hyperlink" Target="mailto:grangeneuve-pd-dz@fr.ch" TargetMode="Externa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oleObject" Target="../embeddings/oleObject8.bin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5.jpe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6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hyperlink" Target="mailto:joseph.volery@fr.ch" TargetMode="Externa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hyperlink" Target="mailto:joseph.volery@fr.ch" TargetMode="Externa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hyperlink" Target="mailto:joelle.ruegsegger@fr.ch" TargetMode="Externa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0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9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1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5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34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2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35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23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36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37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38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39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40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41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42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43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44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3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45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3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46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47.jpe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48.png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3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nadia.stathis-bianco@fr.ch" TargetMode="External"/><Relationship Id="rId2" Type="http://schemas.openxmlformats.org/officeDocument/2006/relationships/hyperlink" Target="mailto:joseph.volery@fr.ch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oleObject" Target="../embeddings/oleObject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DD000BD-6071-373B-095F-39989CCD63F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rcRect t="13646" b="29989"/>
          <a:stretch/>
        </p:blipFill>
        <p:spPr>
          <a:xfrm>
            <a:off x="-1" y="2515806"/>
            <a:ext cx="9144000" cy="4010382"/>
          </a:xfrm>
          <a:prstGeom prst="rect">
            <a:avLst/>
          </a:prstGeom>
        </p:spPr>
      </p:pic>
      <p:graphicFrame>
        <p:nvGraphicFramePr>
          <p:cNvPr id="19458" name="Rectangle 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9458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9" name="Titel 1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1547813"/>
            <a:ext cx="8289925" cy="948978"/>
          </a:xfrm>
        </p:spPr>
        <p:txBody>
          <a:bodyPr/>
          <a:lstStyle/>
          <a:p>
            <a:pPr eaLnBrk="1" hangingPunct="1"/>
            <a:r>
              <a:rPr lang="fr-CH" dirty="0">
                <a:latin typeface="Arial" pitchFamily="34" charset="0"/>
                <a:ea typeface="ＭＳ Ｐゴシック"/>
                <a:cs typeface="ＭＳ Ｐゴシック"/>
              </a:rPr>
              <a:t>Biodiversité en milieu bâti et Néophytes envahissantes</a:t>
            </a:r>
            <a:br>
              <a:rPr lang="fr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9460" name="Textplatzhalter 13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27037" y="5589240"/>
            <a:ext cx="8289925" cy="553998"/>
          </a:xfrm>
        </p:spPr>
        <p:txBody>
          <a:bodyPr/>
          <a:lstStyle/>
          <a:p>
            <a:pPr marL="0" indent="0" eaLnBrk="1" hangingPunct="1">
              <a:spcAft>
                <a:spcPct val="0"/>
              </a:spcAft>
            </a:pPr>
            <a:r>
              <a:rPr lang="fr-CH" b="1" dirty="0">
                <a:latin typeface="Arial" pitchFamily="34" charset="0"/>
                <a:ea typeface="ＭＳ Ｐゴシック"/>
                <a:cs typeface="ＭＳ Ｐゴシック"/>
              </a:rPr>
              <a:t>Joseph Volery, SFN section nature et paysage</a:t>
            </a:r>
          </a:p>
          <a:p>
            <a:pPr marL="0" indent="0" eaLnBrk="1" hangingPunct="1">
              <a:spcAft>
                <a:spcPct val="0"/>
              </a:spcAft>
            </a:pPr>
            <a:r>
              <a:rPr lang="fr-CH" b="1" dirty="0">
                <a:latin typeface="Arial" pitchFamily="34" charset="0"/>
                <a:ea typeface="ＭＳ Ｐゴシック"/>
                <a:cs typeface="ＭＳ Ｐゴシック"/>
              </a:rPr>
              <a:t>Cressier, 17.06.2025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300798"/>
            <a:ext cx="8242300" cy="4288441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>
                <a:latin typeface="Arial" pitchFamily="34" charset="0"/>
                <a:ea typeface="ＭＳ Ｐゴシック" pitchFamily="34" charset="-128"/>
              </a:rPr>
              <a:t>Fonctionne bien</a:t>
            </a:r>
            <a:endParaRPr lang="fr-CH" b="1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Fauche / pâture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Arrachage à la main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Cerclage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dirty="0"/>
              <a:t>Arrachage mécanique des rhizomes</a:t>
            </a:r>
            <a:endParaRPr lang="fr-CH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dirty="0"/>
              <a:t>Plus problématique ou compliqué</a:t>
            </a:r>
            <a:endParaRPr lang="fr-CH" b="1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Lutte chimique (pesticides)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Lutte biologique (</a:t>
            </a:r>
            <a:r>
              <a:rPr lang="fr-CH" noProof="0" dirty="0" err="1"/>
              <a:t>p.e</a:t>
            </a:r>
            <a:r>
              <a:rPr lang="fr-CH" dirty="0"/>
              <a:t>x. avec des auxiliaires</a:t>
            </a:r>
            <a:r>
              <a:rPr lang="fr-CH" noProof="0" dirty="0"/>
              <a:t>)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dirty="0"/>
              <a:t>Lutte physique (Vapeur, eau bouillante, électricité)</a:t>
            </a:r>
            <a:endParaRPr lang="fr-CH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Couverture avec des bâches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>
                <a:latin typeface="Arial" pitchFamily="34" charset="0"/>
                <a:ea typeface="ＭＳ Ｐゴシック" pitchFamily="34" charset="-128"/>
              </a:rPr>
              <a:t>Lutte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1F37211-35C7-7B8D-8ECD-FA9DE0552E66}"/>
              </a:ext>
            </a:extLst>
          </p:cNvPr>
          <p:cNvSpPr txBox="1"/>
          <p:nvPr/>
        </p:nvSpPr>
        <p:spPr>
          <a:xfrm>
            <a:off x="5580112" y="980728"/>
            <a:ext cx="3384376" cy="1769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b="1" dirty="0">
                <a:solidFill>
                  <a:srgbClr val="FF0000"/>
                </a:solidFill>
              </a:rPr>
              <a:t>Contrôles absolument nécessaires</a:t>
            </a:r>
          </a:p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endParaRPr lang="fr-CH" b="1" dirty="0">
              <a:solidFill>
                <a:srgbClr val="FF0000"/>
              </a:solidFill>
            </a:endParaRPr>
          </a:p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b="1" dirty="0">
                <a:solidFill>
                  <a:srgbClr val="000000"/>
                </a:solidFill>
              </a:rPr>
              <a:t>Lutte avant la floraison</a:t>
            </a:r>
          </a:p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endParaRPr lang="fr-CH" b="1" dirty="0">
              <a:solidFill>
                <a:srgbClr val="000000"/>
              </a:solidFill>
            </a:endParaRPr>
          </a:p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b="1" dirty="0">
                <a:solidFill>
                  <a:srgbClr val="000000"/>
                </a:solidFill>
              </a:rPr>
              <a:t>Tests bienvenus</a:t>
            </a:r>
          </a:p>
        </p:txBody>
      </p:sp>
    </p:spTree>
    <p:extLst>
      <p:ext uri="{BB962C8B-B14F-4D97-AF65-F5344CB8AC3E}">
        <p14:creationId xmlns:p14="http://schemas.microsoft.com/office/powerpoint/2010/main" val="3994182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300798"/>
            <a:ext cx="8242300" cy="4288441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noProof="0" dirty="0"/>
              <a:t>Déchets de plantes sans partie reproductrice </a:t>
            </a:r>
            <a:r>
              <a:rPr lang="fr-CH" noProof="0" dirty="0">
                <a:solidFill>
                  <a:schemeClr val="bg1">
                    <a:lumMod val="65000"/>
                  </a:schemeClr>
                </a:solidFill>
              </a:rPr>
              <a:t>(sexuelle ou végétative)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Compost ménager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noProof="0" dirty="0"/>
              <a:t>Déchets de plantes pouvant se multiplier </a:t>
            </a:r>
            <a:r>
              <a:rPr lang="fr-CH" noProof="0" dirty="0">
                <a:solidFill>
                  <a:schemeClr val="bg1">
                    <a:lumMod val="65000"/>
                  </a:schemeClr>
                </a:solidFill>
              </a:rPr>
              <a:t>(inflorescences, fruits, tiges, racines)</a:t>
            </a:r>
            <a:r>
              <a:rPr lang="fr-CH" noProof="0" dirty="0"/>
              <a:t>: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Installations de méthanisation ou compostières professionnelles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Usines d’incinération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Lors du transport, de l’entreposage ou de l’élimination, éviter toute forme de propagation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lvl="1">
              <a:buFont typeface="Wingdings" panose="05000000000000000000" pitchFamily="2" charset="2"/>
              <a:buChar char="à"/>
              <a:tabLst>
                <a:tab pos="271463" algn="l"/>
              </a:tabLst>
            </a:pPr>
            <a:r>
              <a:rPr lang="fr-CH" sz="1900" dirty="0"/>
              <a:t>Une élimination appropriée vaut pour toutes les mesures de lutte</a:t>
            </a:r>
            <a:endParaRPr lang="fr-CH" sz="1900" noProof="0" dirty="0"/>
          </a:p>
          <a:p>
            <a:pPr lvl="1">
              <a:buFont typeface="Wingdings" panose="05000000000000000000" pitchFamily="2" charset="2"/>
              <a:buChar char="à"/>
              <a:tabLst>
                <a:tab pos="271463" algn="l"/>
              </a:tabLst>
            </a:pPr>
            <a:r>
              <a:rPr lang="fr-CH" sz="1900" dirty="0"/>
              <a:t>Aucune élimination en zone non contrôlée (p. ex. en forêt)</a:t>
            </a:r>
            <a:endParaRPr lang="fr-CH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Elimination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4236693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289686"/>
            <a:ext cx="8242300" cy="429955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Contrôles réguliers sur les surfaces à risque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268287" lvl="2" indent="0">
              <a:buNone/>
              <a:tabLst>
                <a:tab pos="271463" algn="l"/>
              </a:tabLst>
            </a:pPr>
            <a:r>
              <a:rPr lang="fr-CH" noProof="0" dirty="0"/>
              <a:t>Les surfaces à haut risque:</a:t>
            </a:r>
          </a:p>
          <a:p>
            <a:pPr marL="268287" lvl="2" indent="0">
              <a:buNone/>
              <a:tabLst>
                <a:tab pos="271463" algn="l"/>
              </a:tabLst>
            </a:pPr>
            <a:endParaRPr lang="fr-CH" noProof="0" dirty="0"/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Bordures de forêt et de route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Abords de voies ferrées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Jardins privés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Surfaces agricoles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268287" lvl="2" indent="0">
              <a:buNone/>
              <a:tabLst>
                <a:tab pos="271463" algn="l"/>
              </a:tabLst>
            </a:pPr>
            <a:r>
              <a:rPr lang="fr-CH" noProof="0" dirty="0">
                <a:sym typeface="Wingdings" panose="05000000000000000000" pitchFamily="2" charset="2"/>
              </a:rPr>
              <a:t> «le plus tôt, le mieux!»</a:t>
            </a:r>
            <a:endParaRPr lang="fr-CH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Mesures préventives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163742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457200" y="1300798"/>
            <a:ext cx="4185053" cy="2128202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Grangeneuve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b="1" noProof="0" dirty="0"/>
              <a:t>Chardon des champs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fr-CH" sz="1600" noProof="0" dirty="0"/>
              <a:t>Secteur Paiements directs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/>
              <a:t>	</a:t>
            </a:r>
            <a:r>
              <a:rPr lang="fr-CH" sz="1600" noProof="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grangeneuve-pd-dz@fr.ch</a:t>
            </a:r>
            <a:r>
              <a:rPr lang="fr-CH" sz="1600" noProof="0" dirty="0"/>
              <a:t>,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/>
              <a:t>	+41 26 305 58 00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Obligation d’annonce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2E46CD0F-26E9-24A5-948C-6FD52B0747AB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63292" y="3645024"/>
            <a:ext cx="3676660" cy="1207166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 pitchFamily="-112" charset="0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/>
              <a:buChar char="&gt;"/>
              <a:defRPr sz="2000" kern="1200" baseline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b="1" noProof="0" dirty="0"/>
              <a:t>Ambroisie</a:t>
            </a:r>
            <a:r>
              <a:rPr lang="fr-CH" sz="1800" noProof="0" dirty="0"/>
              <a:t> </a:t>
            </a:r>
            <a:br>
              <a:rPr lang="fr-CH" sz="1800" noProof="0" dirty="0"/>
            </a:br>
            <a:r>
              <a:rPr lang="fr-CH" sz="1800" noProof="0" dirty="0"/>
              <a:t>(en cas de suspicion)</a:t>
            </a:r>
          </a:p>
          <a:p>
            <a:pPr marL="1587" lvl="1" indent="0">
              <a:buFont typeface="Arial"/>
              <a:buNone/>
              <a:tabLst>
                <a:tab pos="271463" algn="l"/>
              </a:tabLst>
            </a:pPr>
            <a:r>
              <a:rPr lang="fr-CH" sz="1600" noProof="0" dirty="0">
                <a:solidFill>
                  <a:schemeClr val="bg1">
                    <a:lumMod val="65000"/>
                  </a:schemeClr>
                </a:solidFill>
              </a:rPr>
              <a:t>	</a:t>
            </a:r>
            <a:r>
              <a:rPr lang="fr-CH" sz="1600" noProof="0" dirty="0"/>
              <a:t>Service phytosanitaire cantonal</a:t>
            </a:r>
          </a:p>
          <a:p>
            <a:pPr marL="268287" lvl="2" indent="0">
              <a:buNone/>
              <a:tabLst>
                <a:tab pos="271463" algn="l"/>
              </a:tabLst>
            </a:pPr>
            <a:r>
              <a:rPr lang="fr-CH" sz="1600" noProof="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andre.chassot@fr.ch</a:t>
            </a:r>
            <a:r>
              <a:rPr lang="fr-CH" sz="1600" noProof="0" dirty="0"/>
              <a:t>, </a:t>
            </a:r>
          </a:p>
          <a:p>
            <a:pPr marL="268287" lvl="2" indent="0">
              <a:buNone/>
              <a:tabLst>
                <a:tab pos="271463" algn="l"/>
              </a:tabLst>
            </a:pPr>
            <a:r>
              <a:rPr lang="fr-CH" sz="1600" noProof="0" dirty="0"/>
              <a:t>+41 26 305 58 00</a:t>
            </a:r>
          </a:p>
        </p:txBody>
      </p:sp>
      <p:pic>
        <p:nvPicPr>
          <p:cNvPr id="3" name="Picture 4" descr="Acker-Kratzdistel (Cirsium arvense)">
            <a:extLst>
              <a:ext uri="{FF2B5EF4-FFF2-40B4-BE49-F238E27FC236}">
                <a16:creationId xmlns:a16="http://schemas.microsoft.com/office/drawing/2014/main" id="{C44CA206-61AE-D998-EB03-372A21896E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" r="-126" b="4649"/>
          <a:stretch/>
        </p:blipFill>
        <p:spPr bwMode="auto">
          <a:xfrm>
            <a:off x="5827856" y="0"/>
            <a:ext cx="3316144" cy="353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4" descr="A green plant in a field&#10;&#10;Description automatically generated">
            <a:extLst>
              <a:ext uri="{FF2B5EF4-FFF2-40B4-BE49-F238E27FC236}">
                <a16:creationId xmlns:a16="http://schemas.microsoft.com/office/drawing/2014/main" id="{494BF71A-CEFE-0286-368A-696A5DFBF79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8" t="12182" r="9451"/>
          <a:stretch/>
        </p:blipFill>
        <p:spPr>
          <a:xfrm>
            <a:off x="5832392" y="3606984"/>
            <a:ext cx="3316144" cy="24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25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/>
              <a:t>Obligation d’annonce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7B54322D-0763-084D-AB5C-F36FC6861C31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539783"/>
            <a:ext cx="4656104" cy="4183909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 pitchFamily="-112" charset="0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/>
              <a:buChar char="&gt;"/>
              <a:defRPr sz="2000" kern="1200" baseline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lvl="1" indent="0">
              <a:buFont typeface="Arial"/>
              <a:buNone/>
              <a:tabLst>
                <a:tab pos="271463" algn="l"/>
              </a:tabLst>
            </a:pPr>
            <a:r>
              <a:rPr lang="fr-CH" sz="1800" b="1" noProof="0" dirty="0"/>
              <a:t>Info Flora </a:t>
            </a:r>
            <a:r>
              <a:rPr lang="fr-CH" sz="1800" b="1" noProof="0" dirty="0">
                <a:solidFill>
                  <a:schemeClr val="bg1">
                    <a:lumMod val="65000"/>
                  </a:schemeClr>
                </a:solidFill>
              </a:rPr>
              <a:t>(facultatif)</a:t>
            </a:r>
          </a:p>
          <a:p>
            <a:pPr marL="1587" lvl="1" indent="0">
              <a:buFont typeface="Arial"/>
              <a:buNone/>
              <a:tabLst>
                <a:tab pos="271463" algn="l"/>
              </a:tabLst>
            </a:pPr>
            <a:endParaRPr lang="fr-CH" sz="1800" noProof="0" dirty="0">
              <a:solidFill>
                <a:schemeClr val="bg1">
                  <a:lumMod val="65000"/>
                </a:schemeClr>
              </a:solidFill>
            </a:endParaRP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b="1" noProof="0" dirty="0" err="1"/>
              <a:t>InvasivApp</a:t>
            </a:r>
            <a:r>
              <a:rPr lang="fr-CH" sz="1600" b="1" noProof="0" dirty="0"/>
              <a:t> et le carnet en ligne disponible gratuitement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600" b="1" noProof="0" dirty="0"/>
          </a:p>
          <a:p>
            <a:pPr marL="344487" lvl="1" indent="-342900">
              <a:buAutoNum type="arabicPeriod"/>
              <a:tabLst>
                <a:tab pos="271463" algn="l"/>
              </a:tabLst>
            </a:pPr>
            <a:r>
              <a:rPr lang="fr-CH" sz="1600" noProof="0" dirty="0"/>
              <a:t>Annoncer des néophytes envahissantes ou potentiellement envahissantes</a:t>
            </a:r>
          </a:p>
          <a:p>
            <a:pPr marL="344487" lvl="1" indent="-342900">
              <a:buAutoNum type="arabicPeriod"/>
              <a:tabLst>
                <a:tab pos="271463" algn="l"/>
              </a:tabLst>
            </a:pPr>
            <a:r>
              <a:rPr lang="fr-CH" sz="1600" noProof="0" dirty="0"/>
              <a:t>Documenter des mesures de surveillance ou de lutte</a:t>
            </a:r>
          </a:p>
          <a:p>
            <a:pPr marL="344487" lvl="1" indent="-342900">
              <a:buAutoNum type="arabicPeriod"/>
              <a:tabLst>
                <a:tab pos="271463" algn="l"/>
              </a:tabLst>
            </a:pPr>
            <a:r>
              <a:rPr lang="fr-CH" sz="1600" dirty="0"/>
              <a:t>Visualiser les données disponibles</a:t>
            </a:r>
            <a:endParaRPr lang="fr-CH" sz="1600" noProof="0" dirty="0"/>
          </a:p>
          <a:p>
            <a:pPr marL="344487" lvl="1" indent="-342900">
              <a:buAutoNum type="arabicPeriod"/>
              <a:tabLst>
                <a:tab pos="271463" algn="l"/>
              </a:tabLst>
            </a:pPr>
            <a:r>
              <a:rPr lang="fr-CH" sz="1600" noProof="0" dirty="0"/>
              <a:t>Annoncer également des populations exterminées</a:t>
            </a:r>
          </a:p>
          <a:p>
            <a:pPr marL="344487" lvl="1" indent="-342900">
              <a:buAutoNum type="arabicPeriod"/>
              <a:tabLst>
                <a:tab pos="271463" algn="l"/>
              </a:tabLst>
            </a:pPr>
            <a:r>
              <a:rPr lang="fr-CH" sz="1600" noProof="0" dirty="0"/>
              <a:t>Suivre l’évolution d’une population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3EB52501-E22E-B72F-7F4A-22BA39E772F2}"/>
              </a:ext>
            </a:extLst>
          </p:cNvPr>
          <p:cNvSpPr txBox="1"/>
          <p:nvPr/>
        </p:nvSpPr>
        <p:spPr>
          <a:xfrm>
            <a:off x="5113304" y="4749926"/>
            <a:ext cx="1925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H" sz="900" i="1" noProof="0" dirty="0"/>
              <a:t>Plus d’information sur l’</a:t>
            </a:r>
            <a:r>
              <a:rPr lang="fr-CH" sz="900" i="1" noProof="0" dirty="0" err="1"/>
              <a:t>InvasivApp</a:t>
            </a:r>
            <a:r>
              <a:rPr lang="fr-CH" sz="900" i="1" noProof="0" dirty="0"/>
              <a:t> et le carnet en ligne d’Info Flora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F7AFC34-610B-9F3D-D998-9E21A961381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976"/>
          <a:stretch/>
        </p:blipFill>
        <p:spPr>
          <a:xfrm>
            <a:off x="5296222" y="883462"/>
            <a:ext cx="3308226" cy="2654733"/>
          </a:xfrm>
          <a:prstGeom prst="rect">
            <a:avLst/>
          </a:prstGeom>
        </p:spPr>
      </p:pic>
      <p:pic>
        <p:nvPicPr>
          <p:cNvPr id="11" name="Grafik 4">
            <a:extLst>
              <a:ext uri="{FF2B5EF4-FFF2-40B4-BE49-F238E27FC236}">
                <a16:creationId xmlns:a16="http://schemas.microsoft.com/office/drawing/2014/main" id="{3B666906-5835-60F6-CADF-86B291E2FB7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0184"/>
          <a:stretch/>
        </p:blipFill>
        <p:spPr>
          <a:xfrm>
            <a:off x="7164288" y="3068960"/>
            <a:ext cx="1784470" cy="26547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3A67D4-515B-BB11-AE98-FBC2B751248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814754" y="3613346"/>
            <a:ext cx="1135581" cy="113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18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F0976-9930-7D14-9261-C3A262FAE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2DC542-C115-8D49-18E4-27F87E2C1DA5}"/>
              </a:ext>
            </a:extLst>
          </p:cNvPr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A501A38-E055-C428-3AB3-EB91DFB7C9AF}"/>
              </a:ext>
            </a:extLst>
          </p:cNvPr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457200" y="1412776"/>
            <a:ext cx="8242300" cy="4968552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endParaRPr lang="fr-CH" sz="18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Depuis le 1</a:t>
            </a:r>
            <a:r>
              <a:rPr lang="fr-CH" sz="1800" baseline="30000" noProof="0" dirty="0"/>
              <a:t>er</a:t>
            </a:r>
            <a:r>
              <a:rPr lang="fr-CH" sz="1800" noProof="0" dirty="0"/>
              <a:t> septembre 2024, certaines néophytes envahissantes ne peuvent plus être mises en circulation (ODE art. 15, al 2</a:t>
            </a:r>
            <a:r>
              <a:rPr lang="fr-CH" sz="1800" baseline="30000" dirty="0">
                <a:latin typeface="+mn-lt"/>
              </a:rPr>
              <a:t>bis</a:t>
            </a:r>
            <a:r>
              <a:rPr lang="fr-CH" sz="1800" dirty="0"/>
              <a:t>): interdiction de les vendre, de les offrir, de les louer, de les introduire en Suisse.</a:t>
            </a:r>
            <a:endParaRPr lang="fr-CH" sz="1800" noProof="0" dirty="0"/>
          </a:p>
          <a:p>
            <a:pPr marL="274637" lvl="2" indent="0">
              <a:buNone/>
              <a:tabLst>
                <a:tab pos="271463" algn="l"/>
              </a:tabLst>
            </a:pPr>
            <a:endParaRPr lang="fr-CH" sz="1000" noProof="0" dirty="0"/>
          </a:p>
          <a:p>
            <a:pPr marL="274637" lvl="2" indent="0">
              <a:buNone/>
              <a:tabLst>
                <a:tab pos="271463" algn="l"/>
              </a:tabLst>
            </a:pPr>
            <a:r>
              <a:rPr lang="fr-CH" sz="1800" noProof="0" dirty="0"/>
              <a:t>p. ex: arbre à papillon, laurelle, palmier chanvre </a:t>
            </a:r>
            <a:r>
              <a:rPr lang="fr-CH" sz="1800" i="1" noProof="0" dirty="0">
                <a:solidFill>
                  <a:schemeClr val="bg1">
                    <a:lumMod val="65000"/>
                  </a:schemeClr>
                </a:solidFill>
                <a:cs typeface="+mn-cs"/>
              </a:rPr>
              <a:t>(liste de plantes)</a:t>
            </a:r>
          </a:p>
          <a:p>
            <a:pPr algn="l"/>
            <a:endParaRPr lang="fr-CH" sz="18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De plus, l’interdiction d’utilisation a été élargie à d’autres plantes (ODE art. 15, al. 2) : interdiction de les utiliser dans l’environnement </a:t>
            </a:r>
            <a:r>
              <a:rPr lang="fr-CH" sz="1800" noProof="0" dirty="0">
                <a:sym typeface="Wingdings" panose="05000000000000000000" pitchFamily="2" charset="2"/>
              </a:rPr>
              <a:t> de les planter, de les entretenir, de les multiplier et de les mettre en circulation.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sz="1000" noProof="0" dirty="0"/>
          </a:p>
          <a:p>
            <a:pPr marL="274637" lvl="2" indent="0">
              <a:buNone/>
              <a:tabLst>
                <a:tab pos="271463" algn="l"/>
              </a:tabLst>
            </a:pPr>
            <a:r>
              <a:rPr lang="fr-CH" sz="1800" noProof="0" dirty="0"/>
              <a:t>p. ex. l’ailante glanduleux </a:t>
            </a:r>
            <a:r>
              <a:rPr lang="fr-CH" sz="1800" i="1" noProof="0" dirty="0">
                <a:solidFill>
                  <a:schemeClr val="bg1">
                    <a:lumMod val="65000"/>
                  </a:schemeClr>
                </a:solidFill>
                <a:cs typeface="+mn-cs"/>
              </a:rPr>
              <a:t>(liste de plantes)</a:t>
            </a:r>
            <a:endParaRPr lang="fr-CH" sz="1800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6E6DC1C-001A-A15F-82BE-FF883947932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363272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sz="3000" noProof="0" dirty="0"/>
              <a:t>Ordonnance fédérales sur la dissémination volontaire dans l’environnement (ODE)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205755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Service des forêts et de la nature (SFN)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2984DA0A-CD12-652D-DE3F-0FE6480485C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7544" y="1554336"/>
            <a:ext cx="8242300" cy="4610968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 pitchFamily="-112" charset="0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/>
              <a:buChar char="&gt;"/>
              <a:defRPr sz="2000" kern="1200" baseline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Stratégie cantonale </a:t>
            </a:r>
            <a:r>
              <a:rPr lang="fr-CH" b="1" dirty="0"/>
              <a:t>de lutte contre les néophytes</a:t>
            </a:r>
            <a:endParaRPr lang="fr-CH" b="1" noProof="0" dirty="0"/>
          </a:p>
          <a:p>
            <a:pPr marL="268287" lvl="2" indent="0">
              <a:buNone/>
              <a:tabLst>
                <a:tab pos="271463" algn="l"/>
              </a:tabLst>
            </a:pPr>
            <a:r>
              <a:rPr lang="fr-CH" noProof="0" dirty="0"/>
              <a:t>Le SFN (nature et paysage) prend des mesures actives pour lutter contre les néophytes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700" dirty="0"/>
              <a:t>l</a:t>
            </a:r>
            <a:r>
              <a:rPr lang="fr-CH" sz="1700" noProof="0" dirty="0" err="1"/>
              <a:t>orsqu’un</a:t>
            </a:r>
            <a:r>
              <a:rPr lang="fr-CH" sz="1700" noProof="0" dirty="0"/>
              <a:t> biotope d’importance nationale est concerné.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700" dirty="0"/>
              <a:t>lorsque la présence de néophytes constitue une menace pour des espèces indigènes rares.</a:t>
            </a:r>
            <a:endParaRPr lang="fr-CH" sz="1700" noProof="0" dirty="0"/>
          </a:p>
          <a:p>
            <a:pPr marL="268287" lvl="2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268287" lvl="2" indent="0">
              <a:buNone/>
              <a:tabLst>
                <a:tab pos="271463" algn="l"/>
              </a:tabLst>
            </a:pPr>
            <a:r>
              <a:rPr lang="fr-CH" noProof="0" dirty="0"/>
              <a:t>Le SFN (Forêt et dangers naturels) prend des mesures actives pour lutter contre les néophytes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700" dirty="0"/>
              <a:t>l</a:t>
            </a:r>
            <a:r>
              <a:rPr lang="fr-CH" sz="1700" noProof="0" dirty="0" err="1"/>
              <a:t>orsqu’une</a:t>
            </a:r>
            <a:r>
              <a:rPr lang="fr-CH" sz="1700" noProof="0" dirty="0"/>
              <a:t> espèce à lutte obligatoire en forêt est présente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700" dirty="0"/>
              <a:t>lorsque les fonctions de la forêt sont menacées (rajeunissement, fonctions protectrices, etc.)</a:t>
            </a:r>
            <a:endParaRPr lang="fr-CH" sz="17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000" noProof="0" dirty="0">
              <a:latin typeface="Arial"/>
              <a:sym typeface="Wingdings" panose="05000000000000000000" pitchFamily="2" charset="2"/>
            </a:endParaRP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>
                <a:latin typeface="Arial"/>
                <a:sym typeface="Wingdings" panose="05000000000000000000" pitchFamily="2" charset="2"/>
              </a:rPr>
              <a:t>Contact: Joseph Volery: </a:t>
            </a:r>
            <a:r>
              <a:rPr lang="fr-CH" sz="1600" noProof="0" dirty="0">
                <a:latin typeface="Arial"/>
                <a:sym typeface="Wingdings" panose="05000000000000000000" pitchFamily="2" charset="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joseph.volery@fr.ch</a:t>
            </a:r>
            <a:r>
              <a:rPr lang="fr-CH" sz="1600" noProof="0" dirty="0">
                <a:latin typeface="Arial"/>
                <a:sym typeface="Wingdings" panose="05000000000000000000" pitchFamily="2" charset="2"/>
              </a:rPr>
              <a:t>; +41 26 305 51 86 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</p:txBody>
      </p:sp>
    </p:spTree>
    <p:extLst>
      <p:ext uri="{BB962C8B-B14F-4D97-AF65-F5344CB8AC3E}">
        <p14:creationId xmlns:p14="http://schemas.microsoft.com/office/powerpoint/2010/main" val="67361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FA706DF-3F5A-025E-E837-073626566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BFFE60C2-6FED-EDF2-49FC-9A2BA1A0007E}"/>
              </a:ext>
            </a:extLst>
          </p:cNvPr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57C5C571-EEED-A34F-1D2A-048638B9939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Service des forêts et de la nature (SFN)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926DE650-D269-E899-B739-D662949FB1C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67544" y="1554336"/>
            <a:ext cx="8242300" cy="4610968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 pitchFamily="-112" charset="0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/>
              <a:buChar char="&gt;"/>
              <a:defRPr sz="2000" kern="1200" baseline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Projet Plantes problématiques</a:t>
            </a:r>
          </a:p>
          <a:p>
            <a:pPr marL="268287" lvl="2" indent="0">
              <a:buNone/>
              <a:tabLst>
                <a:tab pos="271463" algn="l"/>
              </a:tabLst>
            </a:pPr>
            <a:r>
              <a:rPr lang="fr-CH" noProof="0" dirty="0"/>
              <a:t>Dès juin 2025, le SFN, en collaboration avec </a:t>
            </a:r>
            <a:r>
              <a:rPr lang="fr-CH" noProof="0" dirty="0" err="1"/>
              <a:t>Gn</a:t>
            </a:r>
            <a:r>
              <a:rPr lang="fr-CH" noProof="0" dirty="0"/>
              <a:t> et le </a:t>
            </a:r>
            <a:r>
              <a:rPr lang="fr-CH" noProof="0" dirty="0" err="1"/>
              <a:t>SEn</a:t>
            </a:r>
            <a:r>
              <a:rPr lang="fr-CH" noProof="0" dirty="0"/>
              <a:t>, va publier un site web et des vidéos de manière régulière au sujet des principales plantes problématiques 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000" noProof="0" dirty="0">
              <a:latin typeface="Arial"/>
              <a:sym typeface="Wingdings" panose="05000000000000000000" pitchFamily="2" charset="2"/>
            </a:endParaRP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>
                <a:latin typeface="Arial"/>
                <a:sym typeface="Wingdings" panose="05000000000000000000" pitchFamily="2" charset="2"/>
              </a:rPr>
              <a:t>Contact: Joseph Volery: </a:t>
            </a:r>
            <a:r>
              <a:rPr lang="fr-CH" sz="1600" noProof="0" dirty="0">
                <a:latin typeface="Arial"/>
                <a:sym typeface="Wingdings" panose="05000000000000000000" pitchFamily="2" charset="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joseph.volery@fr.ch</a:t>
            </a:r>
            <a:r>
              <a:rPr lang="fr-CH" sz="1600" noProof="0" dirty="0">
                <a:latin typeface="Arial"/>
                <a:sym typeface="Wingdings" panose="05000000000000000000" pitchFamily="2" charset="2"/>
              </a:rPr>
              <a:t>; +41 26 305 51 86 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</p:txBody>
      </p:sp>
    </p:spTree>
    <p:extLst>
      <p:ext uri="{BB962C8B-B14F-4D97-AF65-F5344CB8AC3E}">
        <p14:creationId xmlns:p14="http://schemas.microsoft.com/office/powerpoint/2010/main" val="945388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Grangeneuve (</a:t>
            </a:r>
            <a:r>
              <a:rPr lang="fr-CH" noProof="0" dirty="0" err="1"/>
              <a:t>Gn</a:t>
            </a:r>
            <a:r>
              <a:rPr lang="fr-CH" noProof="0" dirty="0"/>
              <a:t>) – Equipe Biodiversité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28" name="Text Placeholder 27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1700808"/>
            <a:ext cx="8324652" cy="4176464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074EA1"/>
              </a:buClr>
              <a:buFont typeface="Lucida Grande" pitchFamily="-112" charset="0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2pPr>
            <a:lvl3pPr marL="539750" indent="-26511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Tx/>
              <a:buSzPct val="100000"/>
              <a:buFont typeface="Arial"/>
              <a:buChar char="&gt;"/>
              <a:defRPr sz="2000" kern="1200" baseline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3pPr>
            <a:lvl4pPr marL="803275" indent="-261938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4pPr>
            <a:lvl5pPr marL="1076325" indent="-271463" algn="l" defTabSz="457200" rtl="0" eaLnBrk="1" fontAlgn="base" hangingPunct="1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lvl="1" indent="0">
              <a:buFont typeface="Arial"/>
              <a:buNone/>
              <a:tabLst>
                <a:tab pos="271463" algn="l"/>
              </a:tabLst>
            </a:pPr>
            <a:r>
              <a:rPr lang="fr-CH" sz="2400" b="1" noProof="0" dirty="0"/>
              <a:t>Sensibilisation</a:t>
            </a:r>
            <a:r>
              <a:rPr lang="fr-CH" noProof="0" dirty="0"/>
              <a:t> </a:t>
            </a:r>
          </a:p>
          <a:p>
            <a:pPr marL="1587" lvl="1" indent="0">
              <a:buFont typeface="Arial"/>
              <a:buNone/>
              <a:tabLst>
                <a:tab pos="271463" algn="l"/>
              </a:tabLst>
            </a:pPr>
            <a:r>
              <a:rPr lang="fr-CH" noProof="0" dirty="0"/>
              <a:t>Agriculteur-</a:t>
            </a:r>
            <a:r>
              <a:rPr lang="fr-CH" noProof="0" dirty="0" err="1"/>
              <a:t>trice</a:t>
            </a:r>
            <a:r>
              <a:rPr lang="fr-CH" noProof="0" dirty="0"/>
              <a:t>-s, préposé-e-s locaux et locales, communes</a:t>
            </a:r>
          </a:p>
          <a:p>
            <a:pPr marL="1587" lvl="1" indent="0">
              <a:buFont typeface="Arial"/>
              <a:buNone/>
              <a:tabLst>
                <a:tab pos="271463" algn="l"/>
              </a:tabLst>
            </a:pPr>
            <a:endParaRPr lang="fr-CH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Formations continues, séances d’information, visites de terrain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dirty="0"/>
              <a:t>Documentation </a:t>
            </a:r>
            <a:r>
              <a:rPr lang="fr-CH" noProof="0" dirty="0"/>
              <a:t>(p. ex. </a:t>
            </a:r>
            <a:r>
              <a:rPr lang="fr-CH" dirty="0"/>
              <a:t>liste de plantes</a:t>
            </a:r>
            <a:r>
              <a:rPr lang="fr-CH" noProof="0" dirty="0"/>
              <a:t>)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dirty="0"/>
              <a:t>Aide pour l’organisation d’actions ou de manifestations</a:t>
            </a:r>
            <a:r>
              <a:rPr lang="fr-CH" noProof="0" dirty="0"/>
              <a:t> 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noProof="0" dirty="0"/>
          </a:p>
          <a:p>
            <a:pPr lvl="1">
              <a:buFont typeface="Wingdings" panose="05000000000000000000" pitchFamily="2" charset="2"/>
              <a:buChar char="à"/>
              <a:tabLst>
                <a:tab pos="271463" algn="l"/>
              </a:tabLst>
            </a:pPr>
            <a:r>
              <a:rPr lang="fr-CH" noProof="0" dirty="0">
                <a:sym typeface="Wingdings" panose="05000000000000000000" pitchFamily="2" charset="2"/>
              </a:rPr>
              <a:t>Pas un organe de contrôle!</a:t>
            </a: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600" noProof="0" dirty="0">
              <a:sym typeface="Wingdings" panose="05000000000000000000" pitchFamily="2" charset="2"/>
            </a:endParaRP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>
                <a:sym typeface="Wingdings" panose="05000000000000000000" pitchFamily="2" charset="2"/>
              </a:rPr>
              <a:t>Contact: 	Joëlle Rüegsegger: </a:t>
            </a:r>
            <a:r>
              <a:rPr lang="fr-CH" sz="1600" noProof="0" dirty="0">
                <a:sym typeface="Wingdings" panose="05000000000000000000" pitchFamily="2" charset="2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joelle.ruegsegger@fr.ch</a:t>
            </a:r>
            <a:r>
              <a:rPr lang="fr-CH" sz="1600" noProof="0" dirty="0">
                <a:sym typeface="Wingdings" panose="05000000000000000000" pitchFamily="2" charset="2"/>
              </a:rPr>
              <a:t>; +41 26 304 26 96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dirty="0">
                <a:sym typeface="Wingdings" panose="05000000000000000000" pitchFamily="2" charset="2"/>
              </a:rPr>
              <a:t>			Rémy Philipona: </a:t>
            </a:r>
            <a:r>
              <a:rPr lang="fr-CH" sz="1600" u="sng" dirty="0">
                <a:sym typeface="Wingdings" panose="05000000000000000000" pitchFamily="2" charset="2"/>
              </a:rPr>
              <a:t>remy.philipona@fr.ch</a:t>
            </a:r>
            <a:r>
              <a:rPr lang="fr-CH" sz="1600" dirty="0">
                <a:sym typeface="Wingdings" panose="05000000000000000000" pitchFamily="2" charset="2"/>
              </a:rPr>
              <a:t>; +41 26 305 58 56</a:t>
            </a:r>
            <a:endParaRPr lang="fr-CH" sz="16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</p:txBody>
      </p:sp>
    </p:spTree>
    <p:extLst>
      <p:ext uri="{BB962C8B-B14F-4D97-AF65-F5344CB8AC3E}">
        <p14:creationId xmlns:p14="http://schemas.microsoft.com/office/powerpoint/2010/main" val="3145750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839912"/>
            <a:ext cx="8242300" cy="4325392"/>
          </a:xfrm>
          <a:prstGeom prst="rect">
            <a:avLst/>
          </a:prstGeo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Publication d’articles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Distribution de la documentation</a:t>
            </a:r>
          </a:p>
          <a:p>
            <a:pPr marL="274637" lvl="2" indent="0">
              <a:buNone/>
              <a:tabLst>
                <a:tab pos="271463" algn="l"/>
              </a:tabLst>
            </a:pPr>
            <a:r>
              <a:rPr lang="fr-CH" sz="1800" noProof="0" dirty="0">
                <a:solidFill>
                  <a:schemeClr val="bg1">
                    <a:lumMod val="65000"/>
                  </a:schemeClr>
                </a:solidFill>
              </a:rPr>
              <a:t>Liste de plantes « Plantes problématiques et néophytes envahissantes» ; Dépliant informatif «Plantes exotiques envahissantes de nos jardins» de Pro Natura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Organisation d’actions</a:t>
            </a:r>
          </a:p>
          <a:p>
            <a:pPr marL="274637" lvl="2" indent="0">
              <a:buNone/>
              <a:tabLst>
                <a:tab pos="271463" algn="l"/>
              </a:tabLst>
            </a:pPr>
            <a:r>
              <a:rPr lang="fr-CH" sz="1800" noProof="0" dirty="0">
                <a:solidFill>
                  <a:schemeClr val="bg1">
                    <a:lumMod val="65000"/>
                  </a:schemeClr>
                </a:solidFill>
              </a:rPr>
              <a:t>Séances d’information, formations continues, visites de terrain, actions d’arrachage</a:t>
            </a:r>
          </a:p>
          <a:p>
            <a:pPr marL="274637" lvl="2" indent="0">
              <a:buNone/>
              <a:tabLst>
                <a:tab pos="271463" algn="l"/>
              </a:tabLst>
            </a:pPr>
            <a:endParaRPr lang="fr-CH" sz="1800" noProof="0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Faire connaître l’application </a:t>
            </a:r>
            <a:r>
              <a:rPr lang="fr-CH" noProof="0" dirty="0" err="1"/>
              <a:t>InvasivApp</a:t>
            </a:r>
            <a:r>
              <a:rPr lang="fr-CH" noProof="0" dirty="0"/>
              <a:t> et le carnet en ligne</a:t>
            </a:r>
          </a:p>
          <a:p>
            <a:pPr marL="273050" lvl="1" indent="-271463" defTabSz="457200">
              <a:spcBef>
                <a:spcPct val="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Faire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connaître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le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portefeuille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d’actions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pour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la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promotion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de la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biodiversité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dans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la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zone</a:t>
            </a:r>
            <a:r>
              <a:rPr lang="de-CH" sz="2000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 </a:t>
            </a:r>
            <a:r>
              <a:rPr lang="de-CH" sz="2000" kern="1200" dirty="0" err="1">
                <a:solidFill>
                  <a:schemeClr val="tx1"/>
                </a:solidFill>
                <a:latin typeface="Arial"/>
                <a:ea typeface="ＭＳ Ｐゴシック" pitchFamily="-112" charset="-128"/>
                <a:cs typeface="+mn-cs"/>
              </a:rPr>
              <a:t>bâtie</a:t>
            </a:r>
            <a:endParaRPr lang="de-CH" sz="2000" kern="1200" dirty="0">
              <a:solidFill>
                <a:schemeClr val="tx1"/>
              </a:solidFill>
              <a:latin typeface="Arial"/>
              <a:ea typeface="ＭＳ Ｐゴシック" pitchFamily="-112" charset="-128"/>
              <a:cs typeface="+mn-cs"/>
            </a:endParaRP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Communes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39552" y="1448046"/>
            <a:ext cx="7992888" cy="252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2400" b="1" noProof="0" dirty="0"/>
              <a:t>Sensibiliser la population</a:t>
            </a:r>
          </a:p>
        </p:txBody>
      </p:sp>
    </p:spTree>
    <p:extLst>
      <p:ext uri="{BB962C8B-B14F-4D97-AF65-F5344CB8AC3E}">
        <p14:creationId xmlns:p14="http://schemas.microsoft.com/office/powerpoint/2010/main" val="4069259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17AD02-8E5E-EB00-B0BF-97AD1ECBD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75240" cy="474489"/>
          </a:xfrm>
        </p:spPr>
        <p:txBody>
          <a:bodyPr/>
          <a:lstStyle/>
          <a:p>
            <a:r>
              <a:rPr lang="fr-CH" dirty="0"/>
              <a:t>Etat de la biodiversité</a:t>
            </a:r>
            <a:endParaRPr lang="fr-CH" sz="2800" b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F85F1B-4FCF-5956-161E-65DD93704AD6}"/>
              </a:ext>
            </a:extLst>
          </p:cNvPr>
          <p:cNvSpPr txBox="1">
            <a:spLocks/>
          </p:cNvSpPr>
          <p:nvPr/>
        </p:nvSpPr>
        <p:spPr bwMode="auto">
          <a:xfrm>
            <a:off x="457200" y="929620"/>
            <a:ext cx="807524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58775" indent="-358775" algn="l" defTabSz="457200" rtl="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Fort déclin depuis 1900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Perte des espèces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1/5 des sp menacées sur Fribourg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160 sp disparues du canton depuis 1900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Perte des milieux 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- 85% des prairies riches en biodiversité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- 95 % des marais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- 34% des zones alluviales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Agriculture intensive, Bétonisation et destruction des milieux, dérangement humain</a:t>
            </a:r>
          </a:p>
          <a:p>
            <a:pPr marL="0" lvl="1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Huitante ans d'urbanisation vus du ciel | 24 heures">
            <a:extLst>
              <a:ext uri="{FF2B5EF4-FFF2-40B4-BE49-F238E27FC236}">
                <a16:creationId xmlns:a16="http://schemas.microsoft.com/office/drawing/2014/main" id="{B5BDC3AC-25A9-263B-8912-15D81B4F6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11" y="324635"/>
            <a:ext cx="3382629" cy="22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5712F73-7807-D578-D2AC-FB012A0DD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762" y="3573016"/>
            <a:ext cx="4424132" cy="24939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EA563C-EA24-4414-EF02-0EB09818F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6060" y="3573016"/>
            <a:ext cx="4814084" cy="249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35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450850" y="2186710"/>
            <a:ext cx="8242300" cy="4037360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Possibilités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Mise à disposition d’un container spécial en déchetterie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>
                <a:solidFill>
                  <a:schemeClr val="bg1">
                    <a:lumMod val="65000"/>
                  </a:schemeClr>
                </a:solidFill>
              </a:rPr>
              <a:t>Indications claires des plantes réservées au container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>
                <a:solidFill>
                  <a:schemeClr val="bg1">
                    <a:lumMod val="65000"/>
                  </a:schemeClr>
                </a:solidFill>
              </a:rPr>
              <a:t>gratuit</a:t>
            </a:r>
          </a:p>
          <a:p>
            <a:pPr lvl="2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noProof="0" dirty="0">
              <a:solidFill>
                <a:schemeClr val="bg1">
                  <a:lumMod val="65000"/>
                </a:schemeClr>
              </a:solidFill>
            </a:endParaRP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D’autres expériences ou autres idées?</a:t>
            </a:r>
            <a:endParaRPr lang="fr-CH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Communes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39552" y="1448046"/>
            <a:ext cx="824230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7" lvl="1" algn="l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2400" b="1" dirty="0">
                <a:latin typeface="Arial"/>
              </a:rPr>
              <a:t>Proposer des moyens d’éliminer les plantes problématiques</a:t>
            </a:r>
          </a:p>
        </p:txBody>
      </p:sp>
    </p:spTree>
    <p:extLst>
      <p:ext uri="{BB962C8B-B14F-4D97-AF65-F5344CB8AC3E}">
        <p14:creationId xmlns:p14="http://schemas.microsoft.com/office/powerpoint/2010/main" val="972850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839912"/>
            <a:ext cx="8242300" cy="4037360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noProof="0" dirty="0"/>
              <a:t>Par exemple: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2400" b="1" noProof="0" dirty="0">
              <a:solidFill>
                <a:srgbClr val="7F7F7F"/>
              </a:solidFill>
              <a:latin typeface="Arial" charset="0"/>
            </a:endParaRP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sz="3200" b="1" noProof="0" dirty="0"/>
              <a:t>Les outils online à disposition</a:t>
            </a:r>
            <a:endParaRPr lang="fr-CH" noProof="0" dirty="0"/>
          </a:p>
        </p:txBody>
      </p:sp>
      <p:sp>
        <p:nvSpPr>
          <p:cNvPr id="7" name="Textfeld 6"/>
          <p:cNvSpPr txBox="1"/>
          <p:nvPr/>
        </p:nvSpPr>
        <p:spPr>
          <a:xfrm>
            <a:off x="539552" y="1448046"/>
            <a:ext cx="7992888" cy="252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2400" b="1" noProof="0" dirty="0"/>
              <a:t>Détermination des plantes grâce aux applications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D562AA3-5F3C-0CA0-E6F0-AB1FB870E8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8167" y="2747145"/>
            <a:ext cx="1846492" cy="184649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932D614-5823-C51B-226B-1C6396AD9D5A}"/>
              </a:ext>
            </a:extLst>
          </p:cNvPr>
          <p:cNvSpPr txBox="1"/>
          <p:nvPr/>
        </p:nvSpPr>
        <p:spPr>
          <a:xfrm>
            <a:off x="3837337" y="4695610"/>
            <a:ext cx="1368152" cy="252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2400" b="1" noProof="0" dirty="0" err="1"/>
              <a:t>PlantNet</a:t>
            </a:r>
            <a:endParaRPr lang="fr-CH" sz="2400" b="1" noProof="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F4D9DDE-E8EF-C0F3-1B12-68873F07C9AC}"/>
              </a:ext>
            </a:extLst>
          </p:cNvPr>
          <p:cNvSpPr txBox="1"/>
          <p:nvPr/>
        </p:nvSpPr>
        <p:spPr>
          <a:xfrm>
            <a:off x="953212" y="4695610"/>
            <a:ext cx="1368152" cy="252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2400" b="1" noProof="0" dirty="0" err="1"/>
              <a:t>FlorApp</a:t>
            </a:r>
            <a:endParaRPr lang="fr-CH" sz="2400" b="1" noProof="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CDAE720-E781-76A0-CCA9-39B6934BE260}"/>
              </a:ext>
            </a:extLst>
          </p:cNvPr>
          <p:cNvSpPr txBox="1"/>
          <p:nvPr/>
        </p:nvSpPr>
        <p:spPr>
          <a:xfrm>
            <a:off x="6327793" y="4695610"/>
            <a:ext cx="2196244" cy="2527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2400" b="1" noProof="0" dirty="0"/>
              <a:t>Flora </a:t>
            </a:r>
            <a:r>
              <a:rPr lang="fr-CH" sz="2400" b="1" noProof="0" dirty="0" err="1"/>
              <a:t>Helvetica</a:t>
            </a:r>
            <a:endParaRPr lang="fr-CH" sz="2400" b="1" noProof="0" dirty="0"/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9CBF1EF3-662A-2438-8B28-30C48F0C02BD}"/>
              </a:ext>
            </a:extLst>
          </p:cNvPr>
          <p:cNvSpPr/>
          <p:nvPr/>
        </p:nvSpPr>
        <p:spPr>
          <a:xfrm>
            <a:off x="697687" y="2747145"/>
            <a:ext cx="1829050" cy="184649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noProof="0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2B773783-40FE-F64A-8817-7388F75D5D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2763" y="2832002"/>
            <a:ext cx="1741332" cy="1741332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F7B5E31C-FD99-54A3-A9C3-1608E1890790}"/>
              </a:ext>
            </a:extLst>
          </p:cNvPr>
          <p:cNvSpPr txBox="1"/>
          <p:nvPr/>
        </p:nvSpPr>
        <p:spPr>
          <a:xfrm>
            <a:off x="3945349" y="4965648"/>
            <a:ext cx="1152128" cy="22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noProof="0" dirty="0">
                <a:solidFill>
                  <a:schemeClr val="bg1">
                    <a:lumMod val="65000"/>
                  </a:schemeClr>
                </a:solidFill>
              </a:rPr>
              <a:t>(gratuite)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81F564C8-C552-C817-1A82-DCE4269F7498}"/>
              </a:ext>
            </a:extLst>
          </p:cNvPr>
          <p:cNvSpPr txBox="1"/>
          <p:nvPr/>
        </p:nvSpPr>
        <p:spPr>
          <a:xfrm>
            <a:off x="1061224" y="4947588"/>
            <a:ext cx="1152128" cy="22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noProof="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fr-CH" sz="1400" noProof="0" dirty="0" err="1">
                <a:solidFill>
                  <a:schemeClr val="bg1">
                    <a:lumMod val="65000"/>
                  </a:schemeClr>
                </a:solidFill>
              </a:rPr>
              <a:t>grauite</a:t>
            </a:r>
            <a:r>
              <a:rPr lang="fr-CH" sz="1400" noProof="0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AA04413-56E8-9B72-531B-C08B47C5FBC5}"/>
              </a:ext>
            </a:extLst>
          </p:cNvPr>
          <p:cNvSpPr txBox="1"/>
          <p:nvPr/>
        </p:nvSpPr>
        <p:spPr>
          <a:xfrm>
            <a:off x="6262036" y="4949484"/>
            <a:ext cx="2346994" cy="223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400" noProof="0" dirty="0">
                <a:solidFill>
                  <a:schemeClr val="bg1">
                    <a:lumMod val="65000"/>
                  </a:schemeClr>
                </a:solidFill>
              </a:rPr>
              <a:t>(coûts: 100 CHF)</a:t>
            </a:r>
          </a:p>
        </p:txBody>
      </p:sp>
      <p:pic>
        <p:nvPicPr>
          <p:cNvPr id="1026" name="Picture 2" descr="Flora Helvetica Pro français | Haupt - Online Buchshop">
            <a:extLst>
              <a:ext uri="{FF2B5EF4-FFF2-40B4-BE49-F238E27FC236}">
                <a16:creationId xmlns:a16="http://schemas.microsoft.com/office/drawing/2014/main" id="{B414EC59-4DE4-933D-1C5F-2AE4F5CE8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265" y="2780837"/>
            <a:ext cx="1775669" cy="177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977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CD711BC-21F9-0CDF-2DE0-E84116C101E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2708920"/>
            <a:ext cx="8242300" cy="720080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 algn="ctr"/>
            <a:r>
              <a:rPr lang="fr-CH" noProof="0" dirty="0">
                <a:latin typeface="Arial" pitchFamily="34" charset="0"/>
                <a:ea typeface="ＭＳ Ｐゴシック" pitchFamily="34" charset="-128"/>
              </a:rPr>
              <a:t>Plantes problématiques principales</a:t>
            </a:r>
            <a:endParaRPr lang="fr-CH" noProof="0" dirty="0"/>
          </a:p>
        </p:txBody>
      </p:sp>
    </p:spTree>
    <p:extLst>
      <p:ext uri="{BB962C8B-B14F-4D97-AF65-F5344CB8AC3E}">
        <p14:creationId xmlns:p14="http://schemas.microsoft.com/office/powerpoint/2010/main" val="2502868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1" y="1300798"/>
            <a:ext cx="4946599" cy="4288441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/>
              <a:t>Origine: indigène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6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600" noProof="0" dirty="0"/>
              <a:t>Forte concurrence avec les plantes cultivées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600" noProof="0" dirty="0"/>
              <a:t>Lutte difficile en raison d’un système racinaire fort (rhizomes)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6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600" noProof="0" dirty="0"/>
              <a:t>Eliminer les foyers avant la formation de graines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/>
              <a:t>Eliminer la plante entière dans les ordures ménagères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Chardon des champs </a:t>
            </a:r>
            <a:r>
              <a:rPr lang="fr-CH" i="1" noProof="0" dirty="0"/>
              <a:t>(Cirsium </a:t>
            </a:r>
            <a:r>
              <a:rPr lang="fr-CH" i="1" noProof="0" dirty="0" err="1"/>
              <a:t>arvense</a:t>
            </a:r>
            <a:r>
              <a:rPr lang="fr-CH" i="1" noProof="0" dirty="0"/>
              <a:t>)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pic>
        <p:nvPicPr>
          <p:cNvPr id="2" name="Picture 4" descr="Acker-Kratzdistel (Cirsium arvense)">
            <a:extLst>
              <a:ext uri="{FF2B5EF4-FFF2-40B4-BE49-F238E27FC236}">
                <a16:creationId xmlns:a16="http://schemas.microsoft.com/office/drawing/2014/main" id="{692352C6-124C-2BA1-EA23-4F280A4A8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206" y="1544184"/>
            <a:ext cx="3164382" cy="352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486151" y="5063701"/>
            <a:ext cx="32644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000" i="1" dirty="0"/>
              <a:t>50-100 cm de haut, </a:t>
            </a:r>
            <a:r>
              <a:rPr lang="de-CH" sz="1000" i="1" dirty="0" err="1"/>
              <a:t>tige</a:t>
            </a:r>
            <a:r>
              <a:rPr lang="de-CH" sz="1000" i="1" dirty="0"/>
              <a:t> </a:t>
            </a:r>
            <a:r>
              <a:rPr lang="de-CH" sz="1000" i="1" dirty="0" err="1"/>
              <a:t>sans</a:t>
            </a:r>
            <a:r>
              <a:rPr lang="de-CH" sz="1000" i="1" dirty="0"/>
              <a:t> </a:t>
            </a:r>
            <a:r>
              <a:rPr lang="de-CH" sz="1000" i="1" dirty="0" err="1"/>
              <a:t>épines</a:t>
            </a:r>
            <a:r>
              <a:rPr lang="de-CH" sz="1000" i="1" dirty="0"/>
              <a:t>, </a:t>
            </a:r>
            <a:r>
              <a:rPr lang="de-CH" sz="1000" i="1" dirty="0" err="1"/>
              <a:t>feuilles</a:t>
            </a:r>
            <a:r>
              <a:rPr lang="de-CH" sz="1000" i="1" dirty="0"/>
              <a:t> </a:t>
            </a:r>
            <a:r>
              <a:rPr lang="de-CH" sz="1000" i="1" dirty="0" err="1"/>
              <a:t>dentées</a:t>
            </a:r>
            <a:r>
              <a:rPr lang="de-CH" sz="1000" i="1" dirty="0"/>
              <a:t> à </a:t>
            </a:r>
            <a:r>
              <a:rPr lang="de-CH" sz="1000" i="1" dirty="0" err="1"/>
              <a:t>segments</a:t>
            </a:r>
            <a:r>
              <a:rPr lang="de-CH" sz="1000" i="1" dirty="0"/>
              <a:t> ovales et </a:t>
            </a:r>
            <a:r>
              <a:rPr lang="de-CH" sz="1000" i="1" dirty="0" err="1"/>
              <a:t>finement</a:t>
            </a:r>
            <a:r>
              <a:rPr lang="de-CH" sz="1000" i="1" dirty="0"/>
              <a:t> </a:t>
            </a:r>
            <a:r>
              <a:rPr lang="de-CH" sz="1000" i="1" dirty="0" err="1"/>
              <a:t>épineux</a:t>
            </a:r>
            <a:r>
              <a:rPr lang="de-CH" sz="1000" i="1" dirty="0"/>
              <a:t>, </a:t>
            </a:r>
            <a:r>
              <a:rPr lang="de-CH" sz="1000" i="1" dirty="0" err="1"/>
              <a:t>fleurs</a:t>
            </a:r>
            <a:r>
              <a:rPr lang="de-CH" sz="1000" i="1" dirty="0"/>
              <a:t> en </a:t>
            </a:r>
            <a:r>
              <a:rPr lang="de-CH" sz="1000" i="1" dirty="0" err="1"/>
              <a:t>panicules</a:t>
            </a:r>
            <a:r>
              <a:rPr lang="de-CH" sz="1000" i="1" dirty="0"/>
              <a:t> </a:t>
            </a:r>
            <a:r>
              <a:rPr lang="de-CH" sz="1000" i="1" dirty="0" err="1"/>
              <a:t>ombelliformes</a:t>
            </a:r>
            <a:endParaRPr lang="de-CH" sz="1000" i="1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723CD25-5166-601D-4DBD-11ECAE2FD571}"/>
              </a:ext>
            </a:extLst>
          </p:cNvPr>
          <p:cNvSpPr txBox="1"/>
          <p:nvPr/>
        </p:nvSpPr>
        <p:spPr>
          <a:xfrm>
            <a:off x="893563" y="5860862"/>
            <a:ext cx="795078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300" b="1" noProof="0" dirty="0">
                <a:sym typeface="Wingdings" panose="05000000000000000000" pitchFamily="2" charset="2"/>
              </a:rPr>
              <a:t>Obligation de lutte</a:t>
            </a:r>
            <a:r>
              <a:rPr lang="fr-CH" sz="1300" b="1" noProof="0" dirty="0"/>
              <a:t>: </a:t>
            </a:r>
            <a:r>
              <a:rPr lang="fr-CH" sz="1200" i="1" dirty="0"/>
              <a:t>Ordonnance DIAF sur la lutte contre le chardon des champs du 23 avril 2007</a:t>
            </a:r>
            <a:endParaRPr lang="fr-CH" sz="1300" noProof="0" dirty="0"/>
          </a:p>
        </p:txBody>
      </p:sp>
      <p:pic>
        <p:nvPicPr>
          <p:cNvPr id="9" name="Grafik 8" descr="Warnung Silhouette">
            <a:extLst>
              <a:ext uri="{FF2B5EF4-FFF2-40B4-BE49-F238E27FC236}">
                <a16:creationId xmlns:a16="http://schemas.microsoft.com/office/drawing/2014/main" id="{97511EBE-5ACA-EC27-BCC6-84187401AD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248" y="5732935"/>
            <a:ext cx="420315" cy="42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83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300798"/>
            <a:ext cx="4680520" cy="433838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800" noProof="0" dirty="0"/>
              <a:t>Origine: Amérique du Nord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(introduite par les graines à oiseaux et les graines de tournesol)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Pollen très allergène </a:t>
            </a:r>
            <a:r>
              <a:rPr lang="fr-CH" sz="1300" noProof="0" dirty="0"/>
              <a:t>(5x plus que les graminées, Coûts = 600 Euro par année et par personne en Autriche)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dirty="0"/>
              <a:t>Petits peuplements</a:t>
            </a:r>
            <a:r>
              <a:rPr lang="fr-CH" sz="1800" noProof="0" dirty="0"/>
              <a:t>: arracher 2x / an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Grands peuplements: faucher 3x / an avant la floraison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noProof="0" dirty="0"/>
              <a:t>Eliminer la plante entière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Ambroisie </a:t>
            </a:r>
            <a:r>
              <a:rPr lang="fr-CH" i="1" noProof="0" dirty="0"/>
              <a:t>(</a:t>
            </a:r>
            <a:r>
              <a:rPr lang="fr-CH" i="1" noProof="0" dirty="0" err="1"/>
              <a:t>Ambrosia</a:t>
            </a:r>
            <a:r>
              <a:rPr lang="fr-CH" i="1" noProof="0" dirty="0"/>
              <a:t> </a:t>
            </a:r>
            <a:r>
              <a:rPr lang="fr-CH" i="1" noProof="0" dirty="0" err="1"/>
              <a:t>artemisiifolia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292080" y="5085184"/>
            <a:ext cx="3487870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50" i="1" dirty="0"/>
              <a:t>Jusqu’à 25 cm de haut; </a:t>
            </a:r>
            <a:r>
              <a:rPr lang="fr-CH" sz="1000" i="1" dirty="0"/>
              <a:t>tige très ramifiée dès la base, velue dans la partie supérieure ; feuilles à poils courts et à divisions profondes ; fleurs monoïques en épis</a:t>
            </a:r>
            <a:endParaRPr lang="fr-CH" sz="1000" dirty="0"/>
          </a:p>
        </p:txBody>
      </p:sp>
      <p:pic>
        <p:nvPicPr>
          <p:cNvPr id="4" name="Content Placeholder 4" descr="A green plant in a field&#10;&#10;Description automatically generated">
            <a:extLst>
              <a:ext uri="{FF2B5EF4-FFF2-40B4-BE49-F238E27FC236}">
                <a16:creationId xmlns:a16="http://schemas.microsoft.com/office/drawing/2014/main" id="{9E09DD59-2D30-BACA-E397-AD125858B1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r="14795"/>
          <a:stretch/>
        </p:blipFill>
        <p:spPr>
          <a:xfrm>
            <a:off x="5324550" y="1988840"/>
            <a:ext cx="3374950" cy="307232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D3B7D52-CC4F-AC65-7992-4C92859BBDED}"/>
              </a:ext>
            </a:extLst>
          </p:cNvPr>
          <p:cNvSpPr txBox="1"/>
          <p:nvPr/>
        </p:nvSpPr>
        <p:spPr>
          <a:xfrm>
            <a:off x="829161" y="5796898"/>
            <a:ext cx="795078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300" b="1" noProof="0" dirty="0">
                <a:sym typeface="Wingdings" panose="05000000000000000000" pitchFamily="2" charset="2"/>
              </a:rPr>
              <a:t>Obligation d’éliminer: </a:t>
            </a:r>
            <a:r>
              <a:rPr lang="fr-CH" sz="1300" dirty="0">
                <a:sym typeface="Wingdings" panose="05000000000000000000" pitchFamily="2" charset="2"/>
              </a:rPr>
              <a:t>ordonnance sur la santé des végétaux </a:t>
            </a:r>
            <a:r>
              <a:rPr lang="fr-CH" sz="1300" dirty="0" err="1">
                <a:sym typeface="Wingdings" panose="05000000000000000000" pitchFamily="2" charset="2"/>
              </a:rPr>
              <a:t>OSaVé</a:t>
            </a:r>
            <a:r>
              <a:rPr lang="fr-CH" sz="1300" dirty="0">
                <a:sym typeface="Wingdings" panose="05000000000000000000" pitchFamily="2" charset="2"/>
              </a:rPr>
              <a:t> du 31 octobre 2018 (art. 110, al. 4)</a:t>
            </a:r>
            <a:endParaRPr lang="fr-CH" sz="1300" noProof="0" dirty="0"/>
          </a:p>
        </p:txBody>
      </p:sp>
      <p:pic>
        <p:nvPicPr>
          <p:cNvPr id="9" name="Grafik 8" descr="Warnung Silhouette">
            <a:extLst>
              <a:ext uri="{FF2B5EF4-FFF2-40B4-BE49-F238E27FC236}">
                <a16:creationId xmlns:a16="http://schemas.microsoft.com/office/drawing/2014/main" id="{B63E56AD-21C7-FF47-8D2E-21345FF4B1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248" y="5732935"/>
            <a:ext cx="420315" cy="42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50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772816"/>
            <a:ext cx="4608512" cy="3816423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noProof="0" dirty="0"/>
              <a:t>Origine: indigène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dirty="0"/>
              <a:t>Dangers</a:t>
            </a:r>
            <a:endParaRPr lang="fr-CH" b="1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Plante compétitive, concurrençant les autres plantes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Éliminer la plante avec racine avant la formation de graines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noProof="0" dirty="0"/>
              <a:t>Eliminer la plante entière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Rumex à feuilles obtuses</a:t>
            </a:r>
          </a:p>
          <a:p>
            <a:r>
              <a:rPr lang="fr-CH" i="1" noProof="0" dirty="0"/>
              <a:t>(Rumex </a:t>
            </a:r>
            <a:r>
              <a:rPr lang="fr-CH" i="1" noProof="0" dirty="0" err="1"/>
              <a:t>obtusifolius</a:t>
            </a:r>
            <a:r>
              <a:rPr lang="fr-CH" i="1" noProof="0" dirty="0"/>
              <a:t>)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531609" y="5520346"/>
            <a:ext cx="3072839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CH" sz="1050" i="1" dirty="0"/>
              <a:t>50-120 cm de haut, </a:t>
            </a:r>
            <a:r>
              <a:rPr lang="fr-CH" sz="1000" i="1" dirty="0"/>
              <a:t>feuilles inférieures largement ovales, jusqu'à 30 cm de long ; inflorescence dressée, généralement non ramifiée, souvent rouge</a:t>
            </a:r>
            <a:r>
              <a:rPr lang="fr-CH" sz="1000" dirty="0"/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E714B64-95F2-6148-72AE-FAA92AFA5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3861" y="1404926"/>
            <a:ext cx="2740922" cy="411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50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300798"/>
            <a:ext cx="4824536" cy="4720490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dirty="0"/>
              <a:t>O</a:t>
            </a:r>
            <a:r>
              <a:rPr lang="fr-CH" noProof="0" dirty="0" err="1"/>
              <a:t>rigine</a:t>
            </a:r>
            <a:r>
              <a:rPr lang="fr-CH" noProof="0" dirty="0"/>
              <a:t>: indigène 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Toxique pour plusieurs animaux de rente </a:t>
            </a:r>
            <a:r>
              <a:rPr lang="fr-CH" sz="1300" noProof="0" dirty="0"/>
              <a:t>(toxique aussi séché dans le foin ou dans l’</a:t>
            </a:r>
            <a:r>
              <a:rPr lang="fr-CH" sz="1300" noProof="0" dirty="0" err="1"/>
              <a:t>ensillage</a:t>
            </a:r>
            <a:r>
              <a:rPr lang="fr-CH" sz="1300" noProof="0" dirty="0"/>
              <a:t>)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Arracher 2x / an dès la floraison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dirty="0"/>
              <a:t>Eliminer la plante entière dans les ordures ménagères</a:t>
            </a:r>
            <a:endParaRPr lang="fr-CH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Séneçon jacobée  </a:t>
            </a:r>
            <a:r>
              <a:rPr lang="fr-CH" i="1" noProof="0" dirty="0"/>
              <a:t>(</a:t>
            </a:r>
            <a:r>
              <a:rPr lang="fr-CH" i="1" noProof="0" dirty="0" err="1"/>
              <a:t>Senecio</a:t>
            </a:r>
            <a:r>
              <a:rPr lang="fr-CH" i="1" noProof="0" dirty="0"/>
              <a:t> </a:t>
            </a:r>
            <a:r>
              <a:rPr lang="fr-CH" i="1" noProof="0" dirty="0" err="1"/>
              <a:t>jacobaea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435008" y="5418141"/>
            <a:ext cx="28814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fr-CH" sz="1000" i="1" dirty="0"/>
              <a:t>30-100 cm de haut, feuilles inégalement divisées, glabres ou en toile d'araignée dispersée ; fleurs jaunes en panicules ombelliformes</a:t>
            </a:r>
          </a:p>
        </p:txBody>
      </p:sp>
      <p:pic>
        <p:nvPicPr>
          <p:cNvPr id="2" name="Picture 2" descr="Jakobs-Greiskraut – Wikipedia">
            <a:extLst>
              <a:ext uri="{FF2B5EF4-FFF2-40B4-BE49-F238E27FC236}">
                <a16:creationId xmlns:a16="http://schemas.microsoft.com/office/drawing/2014/main" id="{49CCBB12-A705-3E5B-7182-B7E9E8074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73661"/>
            <a:ext cx="2755311" cy="414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444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300798"/>
            <a:ext cx="4752528" cy="433838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noProof="0" dirty="0"/>
              <a:t>Origine: indigène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Toxique (animaux </a:t>
            </a:r>
            <a:r>
              <a:rPr lang="fr-CH" dirty="0"/>
              <a:t>de rente et humains)</a:t>
            </a:r>
            <a:endParaRPr lang="fr-CH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Concurrence d’autres plantes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Eliminer </a:t>
            </a:r>
            <a:r>
              <a:rPr lang="fr-CH" dirty="0"/>
              <a:t>avec les racines avant la floraison</a:t>
            </a:r>
            <a:endParaRPr lang="fr-CH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dirty="0"/>
              <a:t>Eliminer la plante entière dans les ordures ménagères</a:t>
            </a:r>
            <a:endParaRPr lang="fr-CH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Vérâtre commun </a:t>
            </a:r>
            <a:r>
              <a:rPr lang="fr-CH" i="1" noProof="0" dirty="0"/>
              <a:t>(</a:t>
            </a:r>
            <a:r>
              <a:rPr lang="fr-CH" i="1" noProof="0" dirty="0" err="1"/>
              <a:t>Veratrum</a:t>
            </a:r>
            <a:r>
              <a:rPr lang="fr-CH" i="1" noProof="0" dirty="0"/>
              <a:t> album)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211630" y="5486315"/>
            <a:ext cx="3487870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60-150 cm de haut; feuilles alternes, hélicoïdales, largement ovales à lancéolées, face inférieure duveteuse ; fleurs blanches à jaunes, en panicules</a:t>
            </a:r>
            <a:r>
              <a:rPr lang="fr-CH" sz="1050" dirty="0"/>
              <a:t>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B379EF5-D50E-1235-09C2-52FAE8EA6E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5451" y="1371684"/>
            <a:ext cx="2700227" cy="411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3774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300798"/>
            <a:ext cx="4968810" cy="493651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800" noProof="0" dirty="0"/>
              <a:t>Origine: Amérique du Nord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i="1" noProof="0" dirty="0"/>
              <a:t>(introduite comme plante ornementale)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Propagation «agressive»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Concurrence les plantes indigènes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dirty="0"/>
              <a:t>Petits peuplements</a:t>
            </a:r>
            <a:r>
              <a:rPr lang="fr-CH" sz="1800" noProof="0" dirty="0"/>
              <a:t>: arracher 3x / an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Grands peuplements: fauche basse 5 -7x / an avant la floraison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05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dirty="0"/>
              <a:t>Eliminer la plante entière dans les ordures ménagères</a:t>
            </a:r>
            <a:endParaRPr lang="fr-CH" sz="18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Vergerette annuelle </a:t>
            </a:r>
            <a:r>
              <a:rPr lang="fr-CH" i="1" noProof="0" dirty="0"/>
              <a:t>(</a:t>
            </a:r>
            <a:r>
              <a:rPr lang="fr-CH" i="1" noProof="0" dirty="0" err="1"/>
              <a:t>Erigeron</a:t>
            </a:r>
            <a:r>
              <a:rPr lang="fr-CH" i="1" noProof="0" dirty="0"/>
              <a:t> </a:t>
            </a:r>
            <a:r>
              <a:rPr lang="fr-CH" i="1" noProof="0" dirty="0" err="1"/>
              <a:t>annuus</a:t>
            </a:r>
            <a:r>
              <a:rPr lang="fr-CH" i="1" noProof="0" dirty="0"/>
              <a:t>)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435008" y="5085184"/>
            <a:ext cx="32644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fr-FR" sz="1000" dirty="0"/>
              <a:t>40-100 cm de haut, feuilles vert clair dentées, fleurs comme des «pâquerettes sur tige»</a:t>
            </a:r>
          </a:p>
        </p:txBody>
      </p:sp>
      <p:pic>
        <p:nvPicPr>
          <p:cNvPr id="4" name="Picture 2" descr="Erigeron annuus (L.) Desf., © 2022, Konrad Lauber – Flora Helvetica – Haupt Verlag">
            <a:extLst>
              <a:ext uri="{FF2B5EF4-FFF2-40B4-BE49-F238E27FC236}">
                <a16:creationId xmlns:a16="http://schemas.microsoft.com/office/drawing/2014/main" id="{252F5E20-F69B-9B12-53C7-0A7DDEFA59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2019"/>
          <a:stretch/>
        </p:blipFill>
        <p:spPr bwMode="auto">
          <a:xfrm>
            <a:off x="5508362" y="1831105"/>
            <a:ext cx="3191138" cy="325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168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700808"/>
            <a:ext cx="4824536" cy="4320480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Origine: Amérique du Nord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i="1" noProof="0" dirty="0"/>
              <a:t>Introduite comme plante ornementale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i="1" noProof="0" dirty="0"/>
              <a:t>Ne figure pas sur la liste des néophytes invasives, mais problématiques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Propagation agressive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Problèmes digestifs chez les animaux de rente si consommation en grande </a:t>
            </a:r>
            <a:r>
              <a:rPr lang="fr-CH" sz="1400" dirty="0"/>
              <a:t>quantité</a:t>
            </a:r>
            <a:endParaRPr lang="fr-CH" sz="14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Réduction de la qualité du fourrage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4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Petits peuplements: arracher 3x / an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dirty="0"/>
              <a:t>Grands peuplements</a:t>
            </a:r>
            <a:r>
              <a:rPr lang="fr-CH" sz="1400" noProof="0" dirty="0"/>
              <a:t>: fauche basse 5 -7x / an avant la floraison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05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dirty="0"/>
              <a:t>Eliminer la plante entière dans les ordures ménagères</a:t>
            </a:r>
            <a:endParaRPr lang="fr-CH" sz="14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Vergerette du Canada</a:t>
            </a:r>
          </a:p>
          <a:p>
            <a:r>
              <a:rPr lang="fr-CH" i="1" noProof="0" dirty="0"/>
              <a:t>(</a:t>
            </a:r>
            <a:r>
              <a:rPr lang="fr-CH" i="1" noProof="0" dirty="0" err="1"/>
              <a:t>Conyza</a:t>
            </a:r>
            <a:r>
              <a:rPr lang="fr-CH" i="1" noProof="0" dirty="0"/>
              <a:t> </a:t>
            </a:r>
            <a:r>
              <a:rPr lang="fr-CH" i="1" noProof="0" dirty="0" err="1"/>
              <a:t>canadensis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339956" y="4684051"/>
            <a:ext cx="3359544" cy="561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50" i="1" dirty="0"/>
              <a:t>20-80 cm de haut, </a:t>
            </a:r>
            <a:r>
              <a:rPr lang="fr-CH" sz="1000" i="1" dirty="0"/>
              <a:t>feuilles entières ou dentées ; fleurs blanc jaunâtre, en forme de colonne, étroites, glabres ou peu poilues</a:t>
            </a:r>
            <a:endParaRPr lang="fr-CH" sz="10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CE85EF2-76FE-DAF7-81CE-45158126DC4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321" r="5181"/>
          <a:stretch/>
        </p:blipFill>
        <p:spPr>
          <a:xfrm>
            <a:off x="5369784" y="2173949"/>
            <a:ext cx="3335412" cy="251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300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804FC-3280-1CB6-1745-6C62F1E55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2/4 :  - 6 June 2012 - © 2012, Stefan Eggenberg – Bern">
            <a:extLst>
              <a:ext uri="{FF2B5EF4-FFF2-40B4-BE49-F238E27FC236}">
                <a16:creationId xmlns:a16="http://schemas.microsoft.com/office/drawing/2014/main" id="{7E7F7C1E-8D32-5A46-55EC-75859F21A3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52060"/>
            <a:ext cx="1962727" cy="128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F333C64-055A-0AC0-D7D2-3CCFE2B34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75240" cy="474489"/>
          </a:xfrm>
        </p:spPr>
        <p:txBody>
          <a:bodyPr/>
          <a:lstStyle/>
          <a:p>
            <a:r>
              <a:rPr lang="fr-CH" dirty="0"/>
              <a:t>Milieu bâti et biodiversité</a:t>
            </a:r>
            <a:endParaRPr lang="fr-CH" sz="2800" b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7BABC8-FC81-3E14-4D63-B058C8168639}"/>
              </a:ext>
            </a:extLst>
          </p:cNvPr>
          <p:cNvSpPr txBox="1">
            <a:spLocks/>
          </p:cNvSpPr>
          <p:nvPr/>
        </p:nvSpPr>
        <p:spPr bwMode="auto">
          <a:xfrm>
            <a:off x="457200" y="929620"/>
            <a:ext cx="7931224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58775" indent="-358775" algn="l" defTabSz="457200" rtl="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Biodiversité en milieu bâti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Beaucoup d’espèces présentes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65% de la faune suisse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En moyenne une ville héberge 44 </a:t>
            </a:r>
            <a:r>
              <a:rPr lang="fr-CH" sz="1600" dirty="0" err="1">
                <a:solidFill>
                  <a:srgbClr val="000000"/>
                </a:solidFill>
              </a:rPr>
              <a:t>sp</a:t>
            </a:r>
            <a:r>
              <a:rPr lang="fr-CH" sz="1600" dirty="0">
                <a:solidFill>
                  <a:srgbClr val="000000"/>
                </a:solidFill>
              </a:rPr>
              <a:t> animales menacées</a:t>
            </a:r>
          </a:p>
          <a:p>
            <a:pPr marL="1003300" lvl="4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45% de la flore suisse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Beaucoup de milieux naturels présents</a:t>
            </a:r>
          </a:p>
          <a:p>
            <a:pPr marL="444500" lvl="3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  <a:p>
            <a:pPr marL="466725" lvl="2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Milieu qui grandit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Expansion des zones à bâtir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Bétonisation et densification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Enorme potentiel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Beaucoup de surfaces inexploitées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Mosaïque de milieu, conditions très changeantes</a:t>
            </a:r>
          </a:p>
          <a:p>
            <a:pPr marL="444500" lvl="3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  <a:p>
            <a:pPr marL="444500" lvl="3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  <a:p>
            <a:pPr marL="730250" lvl="3" indent="-285750"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CH" sz="1600" dirty="0">
                <a:solidFill>
                  <a:srgbClr val="000000"/>
                </a:solidFill>
              </a:rPr>
              <a:t>Accompagner l’intensification pour créer des synergies</a:t>
            </a:r>
          </a:p>
          <a:p>
            <a:pPr marL="730250" lvl="3" indent="-285750">
              <a:spcAft>
                <a:spcPts val="0"/>
              </a:spcAft>
              <a:buFont typeface="Wingdings" panose="05000000000000000000" pitchFamily="2" charset="2"/>
              <a:buChar char="à"/>
            </a:pPr>
            <a:endParaRPr lang="fr-CH" sz="1600" dirty="0">
              <a:solidFill>
                <a:srgbClr val="000000"/>
              </a:solidFill>
            </a:endParaRPr>
          </a:p>
          <a:p>
            <a:pPr marL="730250" lvl="3" indent="-285750"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fr-CH" sz="1600" dirty="0">
                <a:solidFill>
                  <a:srgbClr val="000000"/>
                </a:solidFill>
              </a:rPr>
              <a:t>Sensibiliser la population et reconnecter la ville à la nature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0" lvl="1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</p:txBody>
      </p:sp>
      <p:pic>
        <p:nvPicPr>
          <p:cNvPr id="6" name="Picture 2" descr="Zéro consommation nette de sol">
            <a:extLst>
              <a:ext uri="{FF2B5EF4-FFF2-40B4-BE49-F238E27FC236}">
                <a16:creationId xmlns:a16="http://schemas.microsoft.com/office/drawing/2014/main" id="{4CF86A38-7487-DB0B-5B7D-4606D4A72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46689"/>
            <a:ext cx="2721048" cy="153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Fribourg et ses sentiers de l'eau : Tour en Basse-Ville • L'objectif en  balade">
            <a:extLst>
              <a:ext uri="{FF2B5EF4-FFF2-40B4-BE49-F238E27FC236}">
                <a16:creationId xmlns:a16="http://schemas.microsoft.com/office/drawing/2014/main" id="{9A6FD428-7C24-3CF3-E63E-7BB4D75A9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260086"/>
            <a:ext cx="1962727" cy="278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817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1" y="1772816"/>
            <a:ext cx="4968551" cy="4248472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800" noProof="0" dirty="0"/>
              <a:t>Origine: Amérique du Nord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i="1" noProof="0" dirty="0"/>
              <a:t>Introduite comme plante ornementale et mellifère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600" noProof="0" dirty="0"/>
              <a:t>Formation de peuplements denses et étendus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600" noProof="0" dirty="0"/>
              <a:t>Concurrence la flore indigène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6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600" noProof="0" dirty="0"/>
              <a:t>Petits peuplements: arracher 2x / an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600" noProof="0" dirty="0"/>
              <a:t>Grands peuplements: faucher 3x / an avant la floraison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sz="105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/>
              <a:t>Eliminer les rhizomes et inflorescences dans les ordures ménagères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Solidage du Canada</a:t>
            </a:r>
          </a:p>
          <a:p>
            <a:r>
              <a:rPr lang="fr-CH" i="1" noProof="0" dirty="0"/>
              <a:t>(Solidago </a:t>
            </a:r>
            <a:r>
              <a:rPr lang="fr-CH" i="1" noProof="0" dirty="0" err="1"/>
              <a:t>canadensis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508102" y="5085184"/>
            <a:ext cx="32644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fr-CH" sz="1000" i="1" dirty="0"/>
              <a:t>Jusqu’à 2m de haut, feuilles lancéolées et dentées, fleurs jaunes en forme de capitule doré</a:t>
            </a:r>
          </a:p>
        </p:txBody>
      </p:sp>
      <p:pic>
        <p:nvPicPr>
          <p:cNvPr id="2" name="Picture 2" descr="Solidago gigantea Aiton, 7 September 2019, © Copyright 2019 Michael Jutzi">
            <a:extLst>
              <a:ext uri="{FF2B5EF4-FFF2-40B4-BE49-F238E27FC236}">
                <a16:creationId xmlns:a16="http://schemas.microsoft.com/office/drawing/2014/main" id="{9E0852F8-9231-E3B9-047C-847624FB39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5" t="17918" r="11473" b="24196"/>
          <a:stretch/>
        </p:blipFill>
        <p:spPr bwMode="auto">
          <a:xfrm>
            <a:off x="5603155" y="1974430"/>
            <a:ext cx="3096345" cy="308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9603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517083"/>
            <a:ext cx="4104456" cy="453650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Origine: Japon, Chine, Est de la Russie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comme plante ornementale et fourragère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Formation de peuplement dense; forte concurrence pour la flore indigène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Risque d’érosion sur les talus laissés nus en hiver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Individus isolés et petits peuplements: arracher avec les racines 6 – 7x / an 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dirty="0"/>
              <a:t>Grands peuplements: faucher 7x / an (pas à la débroussailleuse!!)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dirty="0"/>
              <a:t>Eliminer les rhizomes et inflorescences dans les ordures ménagères</a:t>
            </a:r>
            <a:endParaRPr lang="fr-CH" sz="15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Renouée asiatique </a:t>
            </a:r>
            <a:r>
              <a:rPr lang="fr-CH" i="1" noProof="0" dirty="0"/>
              <a:t>(</a:t>
            </a:r>
            <a:r>
              <a:rPr lang="fr-CH" i="1" noProof="0" dirty="0" err="1"/>
              <a:t>Reynoutria</a:t>
            </a:r>
            <a:r>
              <a:rPr lang="fr-CH" i="1" noProof="0" dirty="0"/>
              <a:t> </a:t>
            </a:r>
            <a:r>
              <a:rPr lang="fr-CH" i="1" noProof="0" dirty="0" err="1"/>
              <a:t>japonica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4932041" y="5499589"/>
            <a:ext cx="37674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1-3 m de haut, tiges creuses, rouges. Forme un zigzag d’une feuille à l’autre, grandes feuilles ovales à pointues, fleurs blanches en grappe.</a:t>
            </a:r>
          </a:p>
        </p:txBody>
      </p:sp>
      <p:pic>
        <p:nvPicPr>
          <p:cNvPr id="2" name="Image 7">
            <a:extLst>
              <a:ext uri="{FF2B5EF4-FFF2-40B4-BE49-F238E27FC236}">
                <a16:creationId xmlns:a16="http://schemas.microsoft.com/office/drawing/2014/main" id="{1372ED2C-D685-56E9-FC4D-679921EB4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3" b="22620"/>
          <a:stretch/>
        </p:blipFill>
        <p:spPr bwMode="auto">
          <a:xfrm>
            <a:off x="5004048" y="1844824"/>
            <a:ext cx="3695452" cy="36547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85989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25178" y="1832710"/>
            <a:ext cx="4752528" cy="4720490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200" noProof="0" dirty="0"/>
              <a:t>Origine: Amérique du Nord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i="1" dirty="0"/>
              <a:t>Introduit comme arbre ornemental, mellifère et pour la qualité de son bois</a:t>
            </a:r>
            <a:endParaRPr lang="fr-CH" sz="1100" i="1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2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200" noProof="0" dirty="0"/>
              <a:t>Formation de population dense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200" noProof="0" dirty="0"/>
              <a:t>Concurrence pour la flore indigène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200" noProof="0" dirty="0"/>
              <a:t>Enrichissement en nutriments </a:t>
            </a:r>
            <a:r>
              <a:rPr lang="fr-CH" sz="1200" dirty="0"/>
              <a:t>du sol </a:t>
            </a:r>
            <a:r>
              <a:rPr lang="fr-CH" sz="1200" dirty="0">
                <a:sym typeface="Wingdings" panose="05000000000000000000" pitchFamily="2" charset="2"/>
              </a:rPr>
              <a:t> modification de la composition des milieux (diminution de la diversité en espèces)</a:t>
            </a:r>
            <a:endParaRPr lang="fr-CH" sz="12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2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200" noProof="0" dirty="0"/>
              <a:t>Jeunes plantes (&lt; 40 cm): arracher avec les racines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200" dirty="0"/>
              <a:t>Plantes de la taille d’un buisson</a:t>
            </a:r>
            <a:r>
              <a:rPr lang="fr-CH" sz="1200" noProof="0" dirty="0"/>
              <a:t> (0.4-2 m): faucher les rejets et arracher la souche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200" noProof="0" dirty="0"/>
              <a:t>Arbres (&gt; 2 m): cercler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05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dirty="0"/>
              <a:t>Eliminer les racines et les inflorescences dans les ordures ménagères; le bois peut être utilisé.</a:t>
            </a:r>
            <a:endParaRPr lang="fr-CH" sz="12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Robinier faux-acacia</a:t>
            </a:r>
          </a:p>
          <a:p>
            <a:r>
              <a:rPr lang="fr-CH" i="1" noProof="0" dirty="0"/>
              <a:t>(</a:t>
            </a:r>
            <a:r>
              <a:rPr lang="fr-CH" i="1" noProof="0" dirty="0" err="1"/>
              <a:t>Robinia</a:t>
            </a:r>
            <a:r>
              <a:rPr lang="fr-CH" i="1" noProof="0" dirty="0"/>
              <a:t> </a:t>
            </a:r>
            <a:r>
              <a:rPr lang="fr-CH" i="1" noProof="0" dirty="0" err="1"/>
              <a:t>pseudoacacia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270834" y="5097907"/>
            <a:ext cx="3327854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Jusqu’à 25m de haut</a:t>
            </a:r>
            <a:r>
              <a:rPr lang="fr-CH" sz="1100" i="1" dirty="0"/>
              <a:t>, </a:t>
            </a:r>
            <a:r>
              <a:rPr lang="fr-CH" sz="1000" i="1" dirty="0"/>
              <a:t>pousses épineuses, feuilles imparipennées à folioles ovales, fleurs blanches en grappes multiflores</a:t>
            </a:r>
            <a:endParaRPr lang="fr-CH" sz="1100" i="1" dirty="0"/>
          </a:p>
        </p:txBody>
      </p:sp>
      <p:pic>
        <p:nvPicPr>
          <p:cNvPr id="2" name="Picture 2" descr="Robinia pseudoacacia L., © Copyright Christophe Bornand">
            <a:extLst>
              <a:ext uri="{FF2B5EF4-FFF2-40B4-BE49-F238E27FC236}">
                <a16:creationId xmlns:a16="http://schemas.microsoft.com/office/drawing/2014/main" id="{88B5C01E-B368-7FA9-22FA-68A742962D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4907"/>
          <a:stretch/>
        </p:blipFill>
        <p:spPr bwMode="auto">
          <a:xfrm>
            <a:off x="5371646" y="1803213"/>
            <a:ext cx="3327854" cy="325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9475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700808"/>
            <a:ext cx="4824536" cy="453650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Origine: Himalaya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comme plante ornementale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Formation de peuplements denses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dirty="0"/>
              <a:t>Concurrence pour la flore indigène</a:t>
            </a:r>
            <a:endParaRPr lang="fr-CH" sz="15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Propagation accélérée par son mécanisme de «catapulte»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Petits peuplements: arracher 3x / an 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Grands peuplements: faucher 5 -7x / an avant la floraison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sz="150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Eliminer la plante entière dans les ordures ménagères</a:t>
            </a:r>
            <a:endParaRPr lang="fr-CH" sz="11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Impatiente glanduleuse</a:t>
            </a:r>
          </a:p>
          <a:p>
            <a:r>
              <a:rPr lang="fr-CH" i="1" noProof="0" dirty="0"/>
              <a:t>(Impatiens </a:t>
            </a:r>
            <a:r>
              <a:rPr lang="fr-CH" i="1" noProof="0" dirty="0" err="1"/>
              <a:t>glandulifera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046355" y="4869160"/>
            <a:ext cx="37043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Jusqu’à 2,5 m de haut, tige creuse rougeâtre, feuilles opposées dentées, fleurs rose-rouge symétriques</a:t>
            </a:r>
          </a:p>
        </p:txBody>
      </p:sp>
      <p:pic>
        <p:nvPicPr>
          <p:cNvPr id="4" name="Image 5">
            <a:extLst>
              <a:ext uri="{FF2B5EF4-FFF2-40B4-BE49-F238E27FC236}">
                <a16:creationId xmlns:a16="http://schemas.microsoft.com/office/drawing/2014/main" id="{D97EB3A0-8F63-A6CA-EA5F-63AA4584E2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8947" y="2100344"/>
            <a:ext cx="3691755" cy="276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961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700808"/>
            <a:ext cx="4667364" cy="4320480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800" noProof="0" dirty="0"/>
              <a:t>Origine: Caucase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comme plante ornementale et mellifère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Brûlure</a:t>
            </a:r>
            <a:r>
              <a:rPr lang="fr-CH" sz="1800" dirty="0"/>
              <a:t>s sévères de la peau après exposition au soleil (phototoxicité)</a:t>
            </a:r>
            <a:endParaRPr lang="fr-CH" sz="18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Concurrence la flore indigène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Faucher 1x / an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dirty="0"/>
              <a:t>Décolleter </a:t>
            </a:r>
            <a:r>
              <a:rPr lang="fr-CH" sz="1300" dirty="0"/>
              <a:t>(coupe de la racine à 10-25cm de profondeur)</a:t>
            </a:r>
            <a:endParaRPr lang="fr-CH" sz="13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noProof="0" dirty="0"/>
              <a:t>Eliminer la plante entière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Berce du Caucase</a:t>
            </a:r>
          </a:p>
          <a:p>
            <a:r>
              <a:rPr lang="fr-CH" i="1" noProof="0" dirty="0"/>
              <a:t>(</a:t>
            </a:r>
            <a:r>
              <a:rPr lang="fr-CH" i="1" noProof="0" dirty="0" err="1"/>
              <a:t>Heracleum</a:t>
            </a:r>
            <a:r>
              <a:rPr lang="fr-CH" i="1" noProof="0" dirty="0"/>
              <a:t> </a:t>
            </a:r>
            <a:r>
              <a:rPr lang="fr-CH" i="1" noProof="0" dirty="0" err="1"/>
              <a:t>mantegazzianum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357968" y="5465830"/>
            <a:ext cx="35437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fr-CH" sz="1000" i="1" noProof="0" dirty="0"/>
              <a:t>3 à 5 m de haut, très grandes feuilles (jusqu’à 3 m), ombelles de 15 à 30 rayons, bisannuel</a:t>
            </a:r>
            <a:r>
              <a:rPr lang="fr-CH" sz="1000" i="1" dirty="0"/>
              <a:t>le</a:t>
            </a:r>
            <a:endParaRPr lang="fr-CH" sz="1000" i="1" noProof="0" dirty="0"/>
          </a:p>
        </p:txBody>
      </p:sp>
      <p:pic>
        <p:nvPicPr>
          <p:cNvPr id="4" name="Picture 2" descr="Heracleum mantegazzianum Sommier &amp; Levier, 24 July 2005, © 2005, Erwin Jörg">
            <a:extLst>
              <a:ext uri="{FF2B5EF4-FFF2-40B4-BE49-F238E27FC236}">
                <a16:creationId xmlns:a16="http://schemas.microsoft.com/office/drawing/2014/main" id="{0350EA76-34D7-1EB9-1B61-1770D90C69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7" t="1793" r="-472" b="22686"/>
          <a:stretch/>
        </p:blipFill>
        <p:spPr bwMode="auto">
          <a:xfrm>
            <a:off x="5357968" y="1602719"/>
            <a:ext cx="3262179" cy="384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6568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700808"/>
            <a:ext cx="4616161" cy="453650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800" noProof="0" dirty="0"/>
              <a:t>Origine: Afrique du Sud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par le commerce de la laine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Toxicité (animaux de rente et humains)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Concurrence pour la flore indigène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8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8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Petits peuplements: arracher 5x / an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800" noProof="0" dirty="0"/>
              <a:t>Grands peuplements: faucher 5 - 7x / an avant la floraison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05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600" noProof="0" dirty="0"/>
              <a:t>Eliminer les inflorescences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Séneçon du Cap</a:t>
            </a:r>
          </a:p>
          <a:p>
            <a:r>
              <a:rPr lang="fr-CH" i="1" noProof="0" dirty="0"/>
              <a:t>(</a:t>
            </a:r>
            <a:r>
              <a:rPr lang="fr-CH" i="1" noProof="0" dirty="0" err="1"/>
              <a:t>Senecio</a:t>
            </a:r>
            <a:r>
              <a:rPr lang="fr-CH" i="1" noProof="0" dirty="0"/>
              <a:t> </a:t>
            </a:r>
            <a:r>
              <a:rPr lang="fr-CH" i="1" noProof="0" dirty="0" err="1"/>
              <a:t>inaequidens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076056" y="5443902"/>
            <a:ext cx="36746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40-60 cm de haut, feuilles linéaires indivisées, fleurs jaunes en forme de pâquerette. </a:t>
            </a:r>
            <a:endParaRPr lang="fr-CH" sz="1200" i="1" dirty="0"/>
          </a:p>
        </p:txBody>
      </p:sp>
      <p:pic>
        <p:nvPicPr>
          <p:cNvPr id="2" name="Picture 2" descr="Senecio inaequidens DC., © Copyright Christophe Bornand">
            <a:extLst>
              <a:ext uri="{FF2B5EF4-FFF2-40B4-BE49-F238E27FC236}">
                <a16:creationId xmlns:a16="http://schemas.microsoft.com/office/drawing/2014/main" id="{383B25AE-91AB-BE6F-68A5-ED743E7725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" t="9066" r="3868" b="25968"/>
          <a:stretch/>
        </p:blipFill>
        <p:spPr bwMode="auto">
          <a:xfrm>
            <a:off x="5147945" y="1606107"/>
            <a:ext cx="3551555" cy="383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2671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07560" y="1772816"/>
            <a:ext cx="4506803" cy="4947627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400" noProof="0" dirty="0"/>
              <a:t>Origine: Chine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i="1" dirty="0"/>
              <a:t>I</a:t>
            </a:r>
            <a:r>
              <a:rPr lang="fr-CH" sz="1100" i="1" noProof="0" dirty="0" err="1"/>
              <a:t>ntroduite</a:t>
            </a:r>
            <a:r>
              <a:rPr lang="fr-CH" sz="1100" i="1" noProof="0" dirty="0"/>
              <a:t> comme plante ornementale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4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Formation de peuplements denses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Concurrence pour la flore indigène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Effets forts sur la biodiversité, surtout sur les surfaces pionnières 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4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Jeunes plantes (&lt; 40cm): arracher avec les racines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Plantes de la taille d’un buisson (&gt; 40 cm): arracher les racines ou recéper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endParaRPr lang="fr-CH" sz="105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noProof="0" dirty="0"/>
              <a:t>Eliminer les inflorescences et les racines/rhizomes dans les ordures ménagères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Buddleia de David / arbre à papillons </a:t>
            </a:r>
            <a:r>
              <a:rPr lang="fr-CH" i="1" noProof="0" dirty="0"/>
              <a:t>(</a:t>
            </a:r>
            <a:r>
              <a:rPr lang="fr-CH" i="1" noProof="0" dirty="0" err="1"/>
              <a:t>Buddleja</a:t>
            </a:r>
            <a:r>
              <a:rPr lang="fr-CH" i="1" noProof="0" dirty="0"/>
              <a:t> </a:t>
            </a:r>
            <a:r>
              <a:rPr lang="fr-CH" i="1" noProof="0" dirty="0" err="1"/>
              <a:t>davidii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231583" y="5078401"/>
            <a:ext cx="360147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3 m de haut, feuilles lancéolées opposées, face inférieure duveteuse et grisâtre, fleurs mauves-violettes en cône (comme du lilas)</a:t>
            </a:r>
          </a:p>
        </p:txBody>
      </p:sp>
      <p:pic>
        <p:nvPicPr>
          <p:cNvPr id="2" name="Picture 2" descr="Buddleja davidii Franch., © 2022, Konrad Lauber – Flora Helvetica – Haupt Verlag">
            <a:extLst>
              <a:ext uri="{FF2B5EF4-FFF2-40B4-BE49-F238E27FC236}">
                <a16:creationId xmlns:a16="http://schemas.microsoft.com/office/drawing/2014/main" id="{E437349D-D2B4-F168-1310-AFC0CD6E9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3" b="14157"/>
          <a:stretch/>
        </p:blipFill>
        <p:spPr bwMode="auto">
          <a:xfrm>
            <a:off x="5334458" y="1412776"/>
            <a:ext cx="3498596" cy="366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5270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470912" y="1605573"/>
            <a:ext cx="4543483" cy="4947627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Origine: Turquie, Arménie, Azerbaïdjan, Iran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comme plante ornementale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Formation de peuplements denses </a:t>
            </a:r>
            <a:r>
              <a:rPr lang="fr-CH" sz="1500" noProof="0" dirty="0">
                <a:sym typeface="Wingdings" panose="05000000000000000000" pitchFamily="2" charset="2"/>
              </a:rPr>
              <a:t> empêche le rajeunissement des forêts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dirty="0">
                <a:sym typeface="Wingdings" panose="05000000000000000000" pitchFamily="2" charset="2"/>
              </a:rPr>
              <a:t>Concurrence pour la flore indigène</a:t>
            </a: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Jeunes plantes (&lt; 40 cm): arracher avec les racines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Plantes de la taille d’un buisson (0.4-2 m): faucher les rejets et arracher la souche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dirty="0"/>
              <a:t>Arbres</a:t>
            </a:r>
            <a:r>
              <a:rPr lang="fr-CH" sz="1500" noProof="0" dirty="0"/>
              <a:t> (&gt; 2 m): cercler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dirty="0"/>
              <a:t>Eliminer les inflorescences et les fruits dans les ordures ménagères</a:t>
            </a:r>
            <a:endParaRPr lang="fr-CH" sz="1100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Laurier-cerise / laurelle</a:t>
            </a:r>
          </a:p>
          <a:p>
            <a:r>
              <a:rPr lang="fr-CH" noProof="0" dirty="0"/>
              <a:t> </a:t>
            </a:r>
            <a:r>
              <a:rPr lang="fr-CH" i="1" noProof="0" dirty="0"/>
              <a:t>(Prunus </a:t>
            </a:r>
            <a:r>
              <a:rPr lang="fr-CH" i="1" noProof="0" dirty="0" err="1"/>
              <a:t>laurocerasus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4942384" y="5212980"/>
            <a:ext cx="375711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fr-CH" sz="1000" dirty="0"/>
              <a:t>6 m de haut, f</a:t>
            </a:r>
            <a:r>
              <a:rPr lang="fr-FR" sz="1000" dirty="0" err="1"/>
              <a:t>euilles</a:t>
            </a:r>
            <a:r>
              <a:rPr lang="fr-FR" sz="1000" dirty="0"/>
              <a:t> persistantes, coriaces, vertes foncées quasi plastifiées, fleurs blanches en capitule.</a:t>
            </a:r>
          </a:p>
        </p:txBody>
      </p:sp>
      <p:pic>
        <p:nvPicPr>
          <p:cNvPr id="2" name="Picture 2" descr="Prunus laurocerasus L., © 2022, Konrad Lauber – Flora Helvetica – Haupt Verlag">
            <a:extLst>
              <a:ext uri="{FF2B5EF4-FFF2-40B4-BE49-F238E27FC236}">
                <a16:creationId xmlns:a16="http://schemas.microsoft.com/office/drawing/2014/main" id="{759E6F52-D7B5-93AA-AF13-EFF53A9536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48" b="50539"/>
          <a:stretch/>
        </p:blipFill>
        <p:spPr bwMode="auto">
          <a:xfrm>
            <a:off x="5014395" y="1971743"/>
            <a:ext cx="3685105" cy="324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5006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3" y="1289685"/>
            <a:ext cx="4248471" cy="4947627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400" noProof="0" dirty="0"/>
              <a:t>Origine: Chine et Corée</a:t>
            </a:r>
            <a:endParaRPr lang="fr-CH" sz="140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100" i="1" noProof="0" dirty="0"/>
              <a:t>Introduit comme arbre ornemental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4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Propagation surtout dans les zones urbaines et périurbaines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Contrôle difficile: dommage aux bâtiments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dirty="0"/>
              <a:t>Concurrence pour la flore indigène</a:t>
            </a:r>
            <a:endParaRPr lang="fr-CH" sz="14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4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Jeunes plantes (&lt; 40 cm): arracher avec les racines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dirty="0"/>
              <a:t>Plantes de la taille d’un buisson</a:t>
            </a:r>
            <a:r>
              <a:rPr lang="fr-CH" sz="1400" noProof="0" dirty="0"/>
              <a:t> (0.4-2 m): faucher les rejets et arracher la souche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400" noProof="0" dirty="0"/>
              <a:t>Arbres (&gt; 2 m): cercler 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05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noProof="0" dirty="0"/>
              <a:t>Eliminer les inflorescences et les fruits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Ailante </a:t>
            </a:r>
            <a:r>
              <a:rPr lang="fr-CH" i="1" noProof="0" dirty="0"/>
              <a:t>(</a:t>
            </a:r>
            <a:r>
              <a:rPr lang="fr-CH" i="1" noProof="0" dirty="0" err="1"/>
              <a:t>Ailanthus</a:t>
            </a:r>
            <a:r>
              <a:rPr lang="fr-CH" i="1" noProof="0" dirty="0"/>
              <a:t> </a:t>
            </a:r>
            <a:r>
              <a:rPr lang="fr-CH" i="1" noProof="0" dirty="0" err="1"/>
              <a:t>altissima</a:t>
            </a:r>
            <a:r>
              <a:rPr lang="fr-CH" i="1" noProof="0" dirty="0"/>
              <a:t>) 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4870378" y="5346856"/>
            <a:ext cx="38291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25 m de haut, feuilles opposées imparipennées, 12 paires de folioles dentées, écorce avec lenticelles</a:t>
            </a:r>
          </a:p>
        </p:txBody>
      </p:sp>
      <p:pic>
        <p:nvPicPr>
          <p:cNvPr id="4" name="Picture 2" descr="Ailanthus altissima (Mill.) Swingle, © Copyright Christophe Bornand">
            <a:extLst>
              <a:ext uri="{FF2B5EF4-FFF2-40B4-BE49-F238E27FC236}">
                <a16:creationId xmlns:a16="http://schemas.microsoft.com/office/drawing/2014/main" id="{053B4D4F-AFF1-14C7-BC4E-D3D986197D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1" b="4944"/>
          <a:stretch/>
        </p:blipFill>
        <p:spPr bwMode="auto">
          <a:xfrm>
            <a:off x="4933294" y="1511143"/>
            <a:ext cx="3766205" cy="383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7204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3" y="1289685"/>
            <a:ext cx="4392488" cy="4947627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Origine: Amérique du Nord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comme plante ornementale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Formation de peuplements denses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Concurrence </a:t>
            </a:r>
            <a:r>
              <a:rPr lang="fr-CH" sz="1500" dirty="0"/>
              <a:t>pour la flore indigène</a:t>
            </a: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dirty="0"/>
              <a:t>Jeunes plantes</a:t>
            </a:r>
            <a:r>
              <a:rPr lang="fr-CH" sz="1500" noProof="0" dirty="0"/>
              <a:t> (&lt; 40 cm): </a:t>
            </a:r>
            <a:r>
              <a:rPr lang="fr-CH" sz="1500" dirty="0"/>
              <a:t>arracher avec les racines</a:t>
            </a:r>
            <a:endParaRPr lang="fr-CH" sz="15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Plantes de la taille d’un buisson (0.4-2 m): faucher les rejets et arracher la souche</a:t>
            </a:r>
            <a:endParaRPr lang="fr-CH" sz="150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Arbres (&gt; 2 m): cercler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Eliminer les inflorescences et les racines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Sumac / vinaigrier </a:t>
            </a:r>
            <a:r>
              <a:rPr lang="fr-CH" i="1" noProof="0" dirty="0"/>
              <a:t>(</a:t>
            </a:r>
            <a:r>
              <a:rPr lang="fr-CH" i="1" noProof="0" dirty="0" err="1"/>
              <a:t>Rhus</a:t>
            </a:r>
            <a:r>
              <a:rPr lang="fr-CH" i="1" noProof="0" dirty="0"/>
              <a:t> </a:t>
            </a:r>
            <a:r>
              <a:rPr lang="fr-CH" i="1" noProof="0" dirty="0" err="1"/>
              <a:t>typhina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046355" y="5218737"/>
            <a:ext cx="3653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Jusqu’à 6 m de haut, feuilles imparipennées (comme du frêne mais plus grand et velu), inflorescence en cône rouge</a:t>
            </a:r>
          </a:p>
        </p:txBody>
      </p:sp>
      <p:pic>
        <p:nvPicPr>
          <p:cNvPr id="4" name="Picture 2" descr="Rhus typhina L., 19 July 2006, © 2006, Erwin Jörg">
            <a:extLst>
              <a:ext uri="{FF2B5EF4-FFF2-40B4-BE49-F238E27FC236}">
                <a16:creationId xmlns:a16="http://schemas.microsoft.com/office/drawing/2014/main" id="{B91E270F-B0DA-6617-96E8-83A460DFB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28" b="-1"/>
          <a:stretch/>
        </p:blipFill>
        <p:spPr bwMode="auto">
          <a:xfrm>
            <a:off x="5076051" y="1639262"/>
            <a:ext cx="3619341" cy="357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6660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96A98-FCC0-DB84-42BD-6ECFEDAE1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9F6202-9401-5F65-7A3F-081DF6DF3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75240" cy="474489"/>
          </a:xfrm>
        </p:spPr>
        <p:txBody>
          <a:bodyPr/>
          <a:lstStyle/>
          <a:p>
            <a:r>
              <a:rPr lang="fr-CH" dirty="0"/>
              <a:t>Milieu bâti et biodiversité</a:t>
            </a:r>
            <a:endParaRPr lang="fr-CH" sz="2800" b="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3C8569-A615-C60E-7FBB-235E62749449}"/>
              </a:ext>
            </a:extLst>
          </p:cNvPr>
          <p:cNvSpPr txBox="1">
            <a:spLocks/>
          </p:cNvSpPr>
          <p:nvPr/>
        </p:nvSpPr>
        <p:spPr bwMode="auto">
          <a:xfrm>
            <a:off x="457200" y="929620"/>
            <a:ext cx="7931224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58775" indent="-358775" algn="l" defTabSz="457200" rtl="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Besoins de la biodiversité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Place disponible 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Mosaïque de conditions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Mosaïque d’habitats 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Connexion entre les éléments 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Espèces indigènes et «</a:t>
            </a:r>
            <a:r>
              <a:rPr lang="fr-CH" sz="1600" dirty="0" err="1">
                <a:solidFill>
                  <a:srgbClr val="000000"/>
                </a:solidFill>
              </a:rPr>
              <a:t>wild</a:t>
            </a:r>
            <a:r>
              <a:rPr lang="fr-CH" sz="1600" dirty="0">
                <a:solidFill>
                  <a:srgbClr val="000000"/>
                </a:solidFill>
              </a:rPr>
              <a:t> type» (pas de variétés)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Faire attention à la gentrification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Pas seulement pour personnes aisées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Biodiversité et services écosystémiques partout et pour tout le monde</a:t>
            </a:r>
          </a:p>
        </p:txBody>
      </p:sp>
      <p:pic>
        <p:nvPicPr>
          <p:cNvPr id="1026" name="Picture 2" descr="Paeonia officinalis L., © 2022, Konrad Lauber – Flora Helvetica – Haupt Verlag">
            <a:extLst>
              <a:ext uri="{FF2B5EF4-FFF2-40B4-BE49-F238E27FC236}">
                <a16:creationId xmlns:a16="http://schemas.microsoft.com/office/drawing/2014/main" id="{82AAA35F-6D14-DA33-552E-7CC660F08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881625"/>
            <a:ext cx="1028680" cy="154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5DD1DE-40EC-DB40-2EB0-1C31E508D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81" y="4653135"/>
            <a:ext cx="1376343" cy="13763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C79298C-9C43-62A0-32C2-8CE41D063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810" y="3542164"/>
            <a:ext cx="1910361" cy="2003416"/>
          </a:xfrm>
          <a:prstGeom prst="rect">
            <a:avLst/>
          </a:prstGeom>
        </p:spPr>
      </p:pic>
      <p:pic>
        <p:nvPicPr>
          <p:cNvPr id="4" name="Picture 2" descr="AMO biodiversité : un profil pluridisciplinaire - Cahiers Techniques du  Bâtiment (CTB)">
            <a:extLst>
              <a:ext uri="{FF2B5EF4-FFF2-40B4-BE49-F238E27FC236}">
                <a16:creationId xmlns:a16="http://schemas.microsoft.com/office/drawing/2014/main" id="{54739923-43F5-0B96-8254-656ADA0AA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700524"/>
            <a:ext cx="2795157" cy="186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ourquoi les villes ont besoin des arbres | projet Green City | EcoTree">
            <a:extLst>
              <a:ext uri="{FF2B5EF4-FFF2-40B4-BE49-F238E27FC236}">
                <a16:creationId xmlns:a16="http://schemas.microsoft.com/office/drawing/2014/main" id="{A1D166E4-6001-3F78-C9E4-AEE7A6633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17" y="1350027"/>
            <a:ext cx="2568624" cy="17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hône | Insolite. Sathonay-Camp : des arbres « en béton » dans la cour de  l'école Louis-Regard">
            <a:extLst>
              <a:ext uri="{FF2B5EF4-FFF2-40B4-BE49-F238E27FC236}">
                <a16:creationId xmlns:a16="http://schemas.microsoft.com/office/drawing/2014/main" id="{CA1C7DF8-24A4-CDDE-E274-532A5A163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1496"/>
            <a:ext cx="1323368" cy="176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7240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60717" y="1664360"/>
            <a:ext cx="4698605" cy="454662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Origine: Amérique de Nord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comme plante ornementale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Croissance sur les arbres et ombrage sur la végétation en dessous </a:t>
            </a:r>
            <a:r>
              <a:rPr lang="fr-CH" sz="1500" noProof="0" dirty="0">
                <a:sym typeface="Wingdings" panose="05000000000000000000" pitchFamily="2" charset="2"/>
              </a:rPr>
              <a:t> </a:t>
            </a:r>
            <a:r>
              <a:rPr lang="fr-CH" sz="1500" noProof="0" dirty="0" err="1">
                <a:sym typeface="Wingdings" panose="05000000000000000000" pitchFamily="2" charset="2"/>
              </a:rPr>
              <a:t>emp</a:t>
            </a:r>
            <a:r>
              <a:rPr lang="fr-CH" sz="1500" dirty="0" err="1">
                <a:sym typeface="Wingdings" panose="05000000000000000000" pitchFamily="2" charset="2"/>
              </a:rPr>
              <a:t>êche</a:t>
            </a:r>
            <a:r>
              <a:rPr lang="fr-CH" sz="1500" dirty="0">
                <a:sym typeface="Wingdings" panose="05000000000000000000" pitchFamily="2" charset="2"/>
              </a:rPr>
              <a:t> le rajeunissement des forêts</a:t>
            </a:r>
            <a:endParaRPr lang="fr-CH" sz="15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Diminution de la diversité des plantes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Jeunes plantes (&lt; 40 cm): arracher avec les racines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Plantes de la taille d’un buisson (&gt; 40 cm): recéper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400" noProof="0" dirty="0"/>
              <a:t>Eliminer la plante entière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/>
              <a:t>Vigne vierge à 5 folioles</a:t>
            </a:r>
          </a:p>
          <a:p>
            <a:r>
              <a:rPr lang="fr-CH" i="1" noProof="0" dirty="0"/>
              <a:t>(</a:t>
            </a:r>
            <a:r>
              <a:rPr lang="fr-CH" i="1" noProof="0" dirty="0" err="1"/>
              <a:t>Parthenocissus</a:t>
            </a:r>
            <a:r>
              <a:rPr lang="fr-CH" i="1" noProof="0" dirty="0"/>
              <a:t> </a:t>
            </a:r>
            <a:r>
              <a:rPr lang="fr-CH" i="1" noProof="0" dirty="0" err="1"/>
              <a:t>quinquefolia</a:t>
            </a:r>
            <a:r>
              <a:rPr lang="fr-CH" i="1" noProof="0" dirty="0"/>
              <a:t>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238157" y="5016676"/>
            <a:ext cx="34613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Jusqu’à 10m de haut, feuilles en 5 folioles séparées, fleurs discrètes, fruits bleus. Le feuillage rougit en septembre-octobre</a:t>
            </a:r>
          </a:p>
        </p:txBody>
      </p:sp>
      <p:pic>
        <p:nvPicPr>
          <p:cNvPr id="2" name="Picture 2" descr="Parthenocissus inserta (A. Kern.) Fritsch, © 2022, Konrad Lauber – Flora Helvetica – Haupt Verlag">
            <a:extLst>
              <a:ext uri="{FF2B5EF4-FFF2-40B4-BE49-F238E27FC236}">
                <a16:creationId xmlns:a16="http://schemas.microsoft.com/office/drawing/2014/main" id="{81A37423-FC38-C8DD-4DE4-EE447C2B1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8" t="51245" r="16679" b="3378"/>
          <a:stretch/>
        </p:blipFill>
        <p:spPr bwMode="auto">
          <a:xfrm>
            <a:off x="5238157" y="2204864"/>
            <a:ext cx="3461344" cy="281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5068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3" y="1690688"/>
            <a:ext cx="4392488" cy="4546624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Origine: Europe du Sud-Est (Russie, Caucase) </a:t>
            </a:r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200" i="1" noProof="0" dirty="0"/>
              <a:t>Introduite comme plante cultivée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b="1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Dangers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Concurrence pour la flore </a:t>
            </a:r>
            <a:r>
              <a:rPr lang="fr-CH" sz="1500" noProof="0" dirty="0" err="1"/>
              <a:t>indig</a:t>
            </a:r>
            <a:r>
              <a:rPr lang="fr-CH" sz="1500" dirty="0" err="1"/>
              <a:t>ène</a:t>
            </a:r>
            <a:r>
              <a:rPr lang="fr-CH" sz="1500" dirty="0"/>
              <a:t> en s’établissant durablement dans les herbages</a:t>
            </a:r>
            <a:endParaRPr lang="fr-CH" sz="1500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Refus du bétail et diminution de la qualité du fourrage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b="1" noProof="0" dirty="0"/>
              <a:t>Lutte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noProof="0" dirty="0"/>
              <a:t>Petits peuplements: arracher 1 - 2x / an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sz="1500" dirty="0"/>
              <a:t>Grands peuplements: faucher 2x / an avant la floraison</a:t>
            </a:r>
            <a:endParaRPr lang="fr-CH" sz="1500" noProof="0" dirty="0"/>
          </a:p>
          <a:p>
            <a:pPr marL="1587" lvl="1" indent="0">
              <a:buNone/>
              <a:tabLst>
                <a:tab pos="271463" algn="l"/>
              </a:tabLst>
            </a:pPr>
            <a:endParaRPr lang="fr-CH" sz="1100" noProof="0" dirty="0"/>
          </a:p>
          <a:p>
            <a:pPr marL="1587" lvl="1" indent="0">
              <a:buNone/>
              <a:tabLst>
                <a:tab pos="271463" algn="l"/>
              </a:tabLst>
            </a:pPr>
            <a:r>
              <a:rPr lang="fr-CH" sz="1500" noProof="0" dirty="0"/>
              <a:t>Eliminer les inflorescences et les racines dans les ordures ménagères</a:t>
            </a:r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 err="1"/>
              <a:t>Bunias</a:t>
            </a:r>
            <a:r>
              <a:rPr lang="fr-CH" noProof="0" dirty="0"/>
              <a:t> d’Orient</a:t>
            </a:r>
          </a:p>
          <a:p>
            <a:r>
              <a:rPr lang="fr-CH" i="1" noProof="0" dirty="0"/>
              <a:t>(</a:t>
            </a:r>
            <a:r>
              <a:rPr lang="fr-CH" i="1" noProof="0" dirty="0" err="1"/>
              <a:t>Bunias</a:t>
            </a:r>
            <a:r>
              <a:rPr lang="fr-CH" i="1" noProof="0" dirty="0"/>
              <a:t> orientalis)</a:t>
            </a:r>
          </a:p>
          <a:p>
            <a:r>
              <a:rPr lang="fr-CH" noProof="0" dirty="0"/>
              <a:t>—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204AD0E-8D8D-AB92-7F58-1839D6F84A47}"/>
              </a:ext>
            </a:extLst>
          </p:cNvPr>
          <p:cNvSpPr txBox="1"/>
          <p:nvPr/>
        </p:nvSpPr>
        <p:spPr>
          <a:xfrm>
            <a:off x="5423188" y="5579965"/>
            <a:ext cx="30473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CH" sz="1000" i="1" dirty="0"/>
              <a:t>30-120 cm de haut, feuilles bien divisées, fleurs jaunes en forme de croix (crucifère), fruits verruqueux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E43755C-4FF0-C428-4561-1FA4C5F8C8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112" y="1484784"/>
            <a:ext cx="2733533" cy="409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011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4201B-61EE-9CF0-DE9F-358D5A487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9C3E56-3ADD-C981-FB84-5EDF3F4DF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7427168" cy="474489"/>
          </a:xfrm>
        </p:spPr>
        <p:txBody>
          <a:bodyPr/>
          <a:lstStyle/>
          <a:p>
            <a:r>
              <a:rPr lang="fr-CH" dirty="0"/>
              <a:t>Contacts</a:t>
            </a:r>
            <a:endParaRPr lang="fr-CH" sz="2800" b="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77F307B-911F-0A41-44B4-5E535EEF6D0E}"/>
              </a:ext>
            </a:extLst>
          </p:cNvPr>
          <p:cNvSpPr txBox="1">
            <a:spLocks/>
          </p:cNvSpPr>
          <p:nvPr/>
        </p:nvSpPr>
        <p:spPr bwMode="auto">
          <a:xfrm>
            <a:off x="390364" y="1155794"/>
            <a:ext cx="756084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58775" indent="-358775" algn="l" defTabSz="457200" rtl="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fr-CH" sz="1600" b="1" dirty="0">
                <a:solidFill>
                  <a:srgbClr val="000000"/>
                </a:solidFill>
              </a:rPr>
              <a:t>Biodiversité en milieu bâti, néophytes envahissantes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fr-CH" sz="1600" dirty="0">
                <a:solidFill>
                  <a:srgbClr val="000000"/>
                </a:solidFill>
              </a:rPr>
              <a:t>Joseph Volery, coll. </a:t>
            </a:r>
            <a:r>
              <a:rPr lang="fr-CH" sz="1600" dirty="0" err="1">
                <a:solidFill>
                  <a:srgbClr val="000000"/>
                </a:solidFill>
              </a:rPr>
              <a:t>sci</a:t>
            </a:r>
            <a:r>
              <a:rPr lang="fr-CH" sz="1600" dirty="0">
                <a:solidFill>
                  <a:srgbClr val="000000"/>
                </a:solidFill>
              </a:rPr>
              <a:t>. SFN</a:t>
            </a:r>
          </a:p>
          <a:p>
            <a:pPr marL="0" indent="0">
              <a:spcAft>
                <a:spcPts val="0"/>
              </a:spcAft>
              <a:buNone/>
            </a:pPr>
            <a:r>
              <a:rPr lang="fr-CH" sz="1600" dirty="0">
                <a:solidFill>
                  <a:srgbClr val="000000"/>
                </a:solidFill>
                <a:hlinkClick r:id="rId2"/>
              </a:rPr>
              <a:t>joseph.volery@fr.ch</a:t>
            </a:r>
            <a:endParaRPr lang="fr-CH" sz="1600" dirty="0">
              <a:solidFill>
                <a:srgbClr val="00000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r-CH" sz="1600" dirty="0">
                <a:solidFill>
                  <a:srgbClr val="000000"/>
                </a:solidFill>
              </a:rPr>
              <a:t>026 305 51 86</a:t>
            </a:r>
          </a:p>
          <a:p>
            <a:pPr marL="0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r-CH" sz="1600" b="1" dirty="0">
                <a:solidFill>
                  <a:srgbClr val="000000"/>
                </a:solidFill>
              </a:rPr>
              <a:t>Biodiversité en milieu bâti, sensibilisation régies</a:t>
            </a:r>
          </a:p>
          <a:p>
            <a:pPr marL="0" indent="0">
              <a:spcAft>
                <a:spcPts val="0"/>
              </a:spcAft>
              <a:buNone/>
            </a:pPr>
            <a:r>
              <a:rPr lang="fr-CH" sz="1600" dirty="0">
                <a:solidFill>
                  <a:srgbClr val="000000"/>
                </a:solidFill>
              </a:rPr>
              <a:t>Nadia Stathis-Bianco, coll. </a:t>
            </a:r>
            <a:r>
              <a:rPr lang="fr-CH" sz="1600" dirty="0" err="1">
                <a:solidFill>
                  <a:srgbClr val="000000"/>
                </a:solidFill>
              </a:rPr>
              <a:t>sci</a:t>
            </a:r>
            <a:r>
              <a:rPr lang="fr-CH" sz="1600" dirty="0">
                <a:solidFill>
                  <a:srgbClr val="000000"/>
                </a:solidFill>
              </a:rPr>
              <a:t>. MHNF</a:t>
            </a:r>
          </a:p>
          <a:p>
            <a:pPr marL="0" indent="0">
              <a:spcAft>
                <a:spcPts val="0"/>
              </a:spcAft>
              <a:buNone/>
            </a:pPr>
            <a:r>
              <a:rPr lang="fr-CH" sz="1600" dirty="0">
                <a:solidFill>
                  <a:srgbClr val="000000"/>
                </a:solidFill>
                <a:hlinkClick r:id="rId3"/>
              </a:rPr>
              <a:t>nadia.stathis-bianco@fr.ch</a:t>
            </a:r>
            <a:endParaRPr lang="fr-CH" sz="1600" dirty="0">
              <a:solidFill>
                <a:srgbClr val="000000"/>
              </a:solidFill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fr-CH" sz="1600" dirty="0">
                <a:solidFill>
                  <a:srgbClr val="000000"/>
                </a:solidFill>
              </a:rPr>
              <a:t>026 305 89 41</a:t>
            </a:r>
          </a:p>
          <a:p>
            <a:pPr marL="0" indent="0">
              <a:spcAft>
                <a:spcPts val="0"/>
              </a:spcAft>
              <a:buNone/>
            </a:pPr>
            <a:endParaRPr lang="fr-CH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8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8C6BA-6DDD-31ED-47D1-643607E52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rface rudérale">
            <a:extLst>
              <a:ext uri="{FF2B5EF4-FFF2-40B4-BE49-F238E27FC236}">
                <a16:creationId xmlns:a16="http://schemas.microsoft.com/office/drawing/2014/main" id="{75536D4D-937B-8C6A-E27C-B34E87E5C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1" b="17827"/>
          <a:stretch/>
        </p:blipFill>
        <p:spPr bwMode="auto">
          <a:xfrm>
            <a:off x="0" y="3212976"/>
            <a:ext cx="91440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C7A8D6A-68E8-44EF-869D-EF598DF6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75240" cy="948978"/>
          </a:xfrm>
        </p:spPr>
        <p:txBody>
          <a:bodyPr/>
          <a:lstStyle/>
          <a:p>
            <a:r>
              <a:rPr lang="fr-CH" dirty="0"/>
              <a:t>Promouvoir la biodiversité dans les espaces verts</a:t>
            </a:r>
            <a:endParaRPr lang="fr-CH" sz="2800" b="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85A1E2F-F4C5-8E08-4D5B-58320C899D01}"/>
              </a:ext>
            </a:extLst>
          </p:cNvPr>
          <p:cNvSpPr txBox="1">
            <a:spLocks/>
          </p:cNvSpPr>
          <p:nvPr/>
        </p:nvSpPr>
        <p:spPr bwMode="auto">
          <a:xfrm>
            <a:off x="457200" y="1361668"/>
            <a:ext cx="8075240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58775" indent="-358775" algn="l" defTabSz="457200" rtl="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fr-CH" sz="1600" dirty="0">
                <a:solidFill>
                  <a:srgbClr val="000000"/>
                </a:solidFill>
              </a:rPr>
              <a:t>Portefeuille d’actions pour promouvoir la biodiversité en milieu bâti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Subventionnement de mesures dans le milieu bâti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Pour communes, entreprises et privées</a:t>
            </a: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Encourager les aménagements pro biodiversité et la sensibilisation du grand public</a:t>
            </a: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</p:txBody>
      </p:sp>
      <p:pic>
        <p:nvPicPr>
          <p:cNvPr id="4" name="Image 3" descr="Une image contenant texte, capture d’écran, noir et blanc, Police&#10;&#10;Le contenu généré par l’IA peut être incorrect.">
            <a:extLst>
              <a:ext uri="{FF2B5EF4-FFF2-40B4-BE49-F238E27FC236}">
                <a16:creationId xmlns:a16="http://schemas.microsoft.com/office/drawing/2014/main" id="{CCEA377E-CA19-C1C6-DD33-1F37D8C9B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249" y="4223193"/>
            <a:ext cx="1916832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9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E4BDB-E041-5529-5654-2D3CB9186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3F8269-3C22-6B9D-4FFB-E92EB0EB8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75240" cy="948978"/>
          </a:xfrm>
        </p:spPr>
        <p:txBody>
          <a:bodyPr/>
          <a:lstStyle/>
          <a:p>
            <a:r>
              <a:rPr lang="fr-CH" dirty="0"/>
              <a:t>Promouvoir la biodiversité dans les espaces verts</a:t>
            </a:r>
            <a:endParaRPr lang="fr-CH" sz="2800" b="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801CF36E-3499-6047-0390-32A8D65BA289}"/>
              </a:ext>
            </a:extLst>
          </p:cNvPr>
          <p:cNvSpPr txBox="1">
            <a:spLocks/>
          </p:cNvSpPr>
          <p:nvPr/>
        </p:nvSpPr>
        <p:spPr bwMode="auto">
          <a:xfrm>
            <a:off x="457200" y="1361668"/>
            <a:ext cx="8075240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58775" indent="-358775" algn="l" defTabSz="457200" rtl="0" eaLnBrk="0" fontAlgn="base" hangingPunct="0">
              <a:spcBef>
                <a:spcPct val="0"/>
              </a:spcBef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marL="273050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2pPr>
            <a:lvl3pPr marL="539750" indent="-265113" algn="l" defTabSz="457200" rtl="0" eaLnBrk="0" fontAlgn="base" hangingPunct="0">
              <a:spcBef>
                <a:spcPct val="0"/>
              </a:spcBef>
              <a:spcAft>
                <a:spcPts val="600"/>
              </a:spcAft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3pPr>
            <a:lvl4pPr marL="803275" indent="-261938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4pPr>
            <a:lvl5pPr marL="1076325" indent="-271463" algn="l" defTabSz="457200" rtl="0" eaLnBrk="0" fontAlgn="base" hangingPunct="0">
              <a:spcBef>
                <a:spcPct val="0"/>
              </a:spcBef>
              <a:spcAft>
                <a:spcPts val="600"/>
              </a:spcAft>
              <a:buClr>
                <a:srgbClr val="7F7F7F"/>
              </a:buClr>
              <a:buSzPct val="100000"/>
              <a:buFont typeface="Arial" pitchFamily="34" charset="0"/>
              <a:buChar char="&gt;"/>
              <a:defRPr sz="2000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Catalogue d’aménagements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Description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Objectif des aménagements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Entretien (base, pour aller plus loin, période et calendrier, matériel nécessaire)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Création (conditions, marche à suivre avec calendrier)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Catalogue de mesures d’entretien	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Taille des arbres 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Gestion des néophytes envahissantes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Lutte phytosanitaire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Surfaces minérales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Paillage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Pollution lumineuse</a:t>
            </a:r>
          </a:p>
          <a:p>
            <a:pPr marL="730250" lvl="3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CH" sz="1600" dirty="0">
                <a:solidFill>
                  <a:srgbClr val="000000"/>
                </a:solidFill>
              </a:rPr>
              <a:t>Plan de gestion différenciée</a:t>
            </a:r>
          </a:p>
          <a:p>
            <a:pPr marL="200025" lvl="1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CH" sz="1600" dirty="0">
              <a:solidFill>
                <a:srgbClr val="000000"/>
              </a:solidFill>
            </a:endParaRPr>
          </a:p>
        </p:txBody>
      </p:sp>
      <p:pic>
        <p:nvPicPr>
          <p:cNvPr id="4" name="Image 3" descr="Une image contenant capture d’écran, texte, motif, noir et blanc&#10;&#10;Le contenu généré par l’IA peut être incorrect.">
            <a:extLst>
              <a:ext uri="{FF2B5EF4-FFF2-40B4-BE49-F238E27FC236}">
                <a16:creationId xmlns:a16="http://schemas.microsoft.com/office/drawing/2014/main" id="{73E52513-FC23-CBED-CD42-361B732B1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4221088"/>
            <a:ext cx="1944216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17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>
                <a:latin typeface="Arial" pitchFamily="34" charset="0"/>
                <a:ea typeface="ＭＳ Ｐゴシック" pitchFamily="34" charset="-128"/>
              </a:rPr>
              <a:t>Définition </a:t>
            </a:r>
            <a:br>
              <a:rPr lang="fr-CH" noProof="0" dirty="0">
                <a:latin typeface="Arial" pitchFamily="34" charset="0"/>
                <a:ea typeface="ＭＳ Ｐゴシック" pitchFamily="34" charset="-128"/>
              </a:rPr>
            </a:br>
            <a:r>
              <a:rPr lang="fr-CH" noProof="0" dirty="0">
                <a:latin typeface="Arial" pitchFamily="34" charset="0"/>
                <a:ea typeface="ＭＳ Ｐゴシック" pitchFamily="34" charset="-128"/>
              </a:rPr>
              <a:t>néophytes / plantes problématiques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2E3F479-BB35-C29F-E06D-76C0D12D6D82}"/>
              </a:ext>
            </a:extLst>
          </p:cNvPr>
          <p:cNvSpPr/>
          <p:nvPr/>
        </p:nvSpPr>
        <p:spPr>
          <a:xfrm>
            <a:off x="683130" y="1601878"/>
            <a:ext cx="3833637" cy="16797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700" b="1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Plantes indigènes</a:t>
            </a: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endParaRPr lang="fr-CH" sz="100" b="1" noProof="0" dirty="0">
              <a:solidFill>
                <a:schemeClr val="tx1"/>
              </a:solidFill>
              <a:latin typeface="Arial"/>
              <a:ea typeface="ＭＳ Ｐゴシック" pitchFamily="-112" charset="-128"/>
            </a:endParaRP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500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Espèces vivant naturellement dans un écosystème et y existant depuis longtemps sans intervention humaine</a:t>
            </a: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endParaRPr lang="fr-CH" sz="1500" noProof="0" dirty="0">
              <a:solidFill>
                <a:schemeClr val="tx1"/>
              </a:solidFill>
              <a:latin typeface="Arial"/>
              <a:ea typeface="ＭＳ Ｐゴシック" pitchFamily="-112" charset="-128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9BD9C1A-A87C-3592-903C-E0FC4DA91D07}"/>
              </a:ext>
            </a:extLst>
          </p:cNvPr>
          <p:cNvSpPr/>
          <p:nvPr/>
        </p:nvSpPr>
        <p:spPr>
          <a:xfrm>
            <a:off x="4871663" y="1600060"/>
            <a:ext cx="3589207" cy="16203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700" b="1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Néophytes</a:t>
            </a: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endParaRPr lang="fr-CH" sz="100" b="1" noProof="0" dirty="0">
              <a:solidFill>
                <a:schemeClr val="tx1"/>
              </a:solidFill>
              <a:latin typeface="Arial"/>
              <a:ea typeface="ＭＳ Ｐゴシック" pitchFamily="-112" charset="-128"/>
            </a:endParaRP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500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Espèces (végétales) exotiques introduites par l'homme, intentionnellement ou non</a:t>
            </a: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endParaRPr lang="fr-CH" sz="1500" b="1" noProof="0" dirty="0">
              <a:solidFill>
                <a:schemeClr val="tx1"/>
              </a:solidFill>
              <a:latin typeface="Arial"/>
              <a:ea typeface="ＭＳ Ｐゴシック" pitchFamily="-112" charset="-128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3AF0E5-A047-1C02-8C7A-C2A00872288F}"/>
              </a:ext>
            </a:extLst>
          </p:cNvPr>
          <p:cNvSpPr/>
          <p:nvPr/>
        </p:nvSpPr>
        <p:spPr>
          <a:xfrm>
            <a:off x="457200" y="3387492"/>
            <a:ext cx="1994862" cy="805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700" b="1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Plantes indigènes problématiques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062580-68B6-76FB-3EB8-41DD0CC4D488}"/>
              </a:ext>
            </a:extLst>
          </p:cNvPr>
          <p:cNvSpPr/>
          <p:nvPr/>
        </p:nvSpPr>
        <p:spPr>
          <a:xfrm>
            <a:off x="6770195" y="3496519"/>
            <a:ext cx="1994862" cy="8053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b="1" noProof="0" dirty="0">
              <a:solidFill>
                <a:schemeClr val="tx1"/>
              </a:solidFill>
            </a:endParaRPr>
          </a:p>
          <a:p>
            <a:pPr algn="ctr"/>
            <a:endParaRPr lang="fr-CH" b="1" noProof="0" dirty="0">
              <a:solidFill>
                <a:schemeClr val="tx1"/>
              </a:solidFill>
            </a:endParaRPr>
          </a:p>
          <a:p>
            <a:pPr algn="ctr"/>
            <a:endParaRPr lang="fr-CH" b="1" noProof="0" dirty="0">
              <a:solidFill>
                <a:schemeClr val="tx1"/>
              </a:solidFill>
            </a:endParaRP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700" b="1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Néophytes invasives</a:t>
            </a:r>
          </a:p>
          <a:p>
            <a:endParaRPr lang="fr-CH" b="1" noProof="0" dirty="0">
              <a:solidFill>
                <a:schemeClr val="tx1"/>
              </a:solidFill>
            </a:endParaRPr>
          </a:p>
          <a:p>
            <a:pPr algn="ctr"/>
            <a:endParaRPr lang="fr-CH" b="1" noProof="0" dirty="0">
              <a:solidFill>
                <a:schemeClr val="tx1"/>
              </a:solidFill>
            </a:endParaRPr>
          </a:p>
          <a:p>
            <a:pPr algn="ctr"/>
            <a:endParaRPr lang="fr-CH" b="1" noProof="0" dirty="0">
              <a:solidFill>
                <a:schemeClr val="tx1"/>
              </a:solidFill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801C05C-ED5D-BF57-9D9D-C9632E977FBB}"/>
              </a:ext>
            </a:extLst>
          </p:cNvPr>
          <p:cNvSpPr/>
          <p:nvPr/>
        </p:nvSpPr>
        <p:spPr>
          <a:xfrm>
            <a:off x="2195736" y="3996825"/>
            <a:ext cx="4824535" cy="1905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700" b="1" u="sng" noProof="0" dirty="0">
                <a:solidFill>
                  <a:srgbClr val="97233F"/>
                </a:solidFill>
                <a:latin typeface="Arial"/>
                <a:ea typeface="ＭＳ Ｐゴシック" pitchFamily="-112" charset="-128"/>
              </a:rPr>
              <a:t>Plantes problématiques</a:t>
            </a: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endParaRPr lang="fr-CH" sz="100" b="1" noProof="0" dirty="0">
              <a:solidFill>
                <a:schemeClr val="tx1"/>
              </a:solidFill>
              <a:latin typeface="Arial"/>
              <a:ea typeface="ＭＳ Ｐゴシック" pitchFamily="-112" charset="-128"/>
            </a:endParaRP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r>
              <a:rPr lang="fr-CH" sz="1500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Se propagent dans certaines régions; concurrencent les espèces végétales indigènes; impliquent des pertes économiques en agriculture ou </a:t>
            </a:r>
            <a:r>
              <a:rPr lang="fr-CH" sz="150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foresterie</a:t>
            </a:r>
            <a:r>
              <a:rPr lang="fr-CH" sz="1500" noProof="0" dirty="0">
                <a:solidFill>
                  <a:schemeClr val="tx1"/>
                </a:solidFill>
                <a:latin typeface="Arial"/>
                <a:ea typeface="ＭＳ Ｐゴシック" pitchFamily="-112" charset="-128"/>
              </a:rPr>
              <a:t>; représentent des dangers pour humains et animaux</a:t>
            </a:r>
          </a:p>
          <a:p>
            <a:pPr marL="1587" lvl="1">
              <a:spcAft>
                <a:spcPts val="600"/>
              </a:spcAft>
              <a:buClr>
                <a:schemeClr val="tx1"/>
              </a:buClr>
              <a:buSzPct val="100000"/>
              <a:tabLst>
                <a:tab pos="271463" algn="l"/>
              </a:tabLst>
            </a:pPr>
            <a:endParaRPr lang="fr-CH" sz="1500" noProof="0" dirty="0">
              <a:solidFill>
                <a:schemeClr val="tx1"/>
              </a:solidFill>
              <a:latin typeface="Arial"/>
              <a:ea typeface="ＭＳ Ｐゴシック" pitchFamily="-112" charset="-128"/>
            </a:endParaRPr>
          </a:p>
        </p:txBody>
      </p:sp>
      <p:pic>
        <p:nvPicPr>
          <p:cNvPr id="9" name="Grafik 8" descr="Pfeil: Kurve gegen den Uhrzeigersinn Silhouette">
            <a:extLst>
              <a:ext uri="{FF2B5EF4-FFF2-40B4-BE49-F238E27FC236}">
                <a16:creationId xmlns:a16="http://schemas.microsoft.com/office/drawing/2014/main" id="{6FAB14CB-A965-9C87-B189-1860076922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1696246">
            <a:off x="429749" y="2907258"/>
            <a:ext cx="640839" cy="640839"/>
          </a:xfrm>
          <a:prstGeom prst="rect">
            <a:avLst/>
          </a:prstGeom>
        </p:spPr>
      </p:pic>
      <p:pic>
        <p:nvPicPr>
          <p:cNvPr id="10" name="Grafik 9" descr="Pfeil: Kurve gegen den Uhrzeigersinn Silhouette">
            <a:extLst>
              <a:ext uri="{FF2B5EF4-FFF2-40B4-BE49-F238E27FC236}">
                <a16:creationId xmlns:a16="http://schemas.microsoft.com/office/drawing/2014/main" id="{5B6986E1-F54F-E593-9A82-73A7520EDA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305032">
            <a:off x="1663318" y="4204685"/>
            <a:ext cx="640839" cy="640839"/>
          </a:xfrm>
          <a:prstGeom prst="rect">
            <a:avLst/>
          </a:prstGeom>
        </p:spPr>
      </p:pic>
      <p:pic>
        <p:nvPicPr>
          <p:cNvPr id="11" name="Grafik 10" descr="Pfeil: Kurve gegen den Uhrzeigersinn Silhouette">
            <a:extLst>
              <a:ext uri="{FF2B5EF4-FFF2-40B4-BE49-F238E27FC236}">
                <a16:creationId xmlns:a16="http://schemas.microsoft.com/office/drawing/2014/main" id="{DC70295A-7A23-14D1-0461-66FA06259C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8916499" flipH="1">
            <a:off x="7995733" y="2857187"/>
            <a:ext cx="647887" cy="640839"/>
          </a:xfrm>
          <a:prstGeom prst="rect">
            <a:avLst/>
          </a:prstGeom>
        </p:spPr>
      </p:pic>
      <p:pic>
        <p:nvPicPr>
          <p:cNvPr id="12" name="Grafik 11" descr="Pfeil: Kurve gegen den Uhrzeigersinn Silhouette">
            <a:extLst>
              <a:ext uri="{FF2B5EF4-FFF2-40B4-BE49-F238E27FC236}">
                <a16:creationId xmlns:a16="http://schemas.microsoft.com/office/drawing/2014/main" id="{664BEC08-4FA1-8CC4-248F-244DE64163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572539" flipH="1">
            <a:off x="7003867" y="4190836"/>
            <a:ext cx="647887" cy="64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34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>
                <a:latin typeface="Arial" pitchFamily="34" charset="0"/>
                <a:ea typeface="ＭＳ Ｐゴシック" pitchFamily="34" charset="-128"/>
              </a:rPr>
              <a:t>Exemples de plantes problématiques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  <p:pic>
        <p:nvPicPr>
          <p:cNvPr id="2" name="Picture 4" descr="Acker-Kratzdistel (Cirsium arvense)">
            <a:extLst>
              <a:ext uri="{FF2B5EF4-FFF2-40B4-BE49-F238E27FC236}">
                <a16:creationId xmlns:a16="http://schemas.microsoft.com/office/drawing/2014/main" id="{2129B412-5027-AD0D-E9A9-72F2DA5DAA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32"/>
          <a:stretch/>
        </p:blipFill>
        <p:spPr bwMode="auto">
          <a:xfrm>
            <a:off x="-1" y="2254563"/>
            <a:ext cx="2248735" cy="276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Jakobs-Greiskraut – Wikipedia">
            <a:extLst>
              <a:ext uri="{FF2B5EF4-FFF2-40B4-BE49-F238E27FC236}">
                <a16:creationId xmlns:a16="http://schemas.microsoft.com/office/drawing/2014/main" id="{A67EB56A-8698-2B62-7EA5-7ABC972BF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515" y="2259705"/>
            <a:ext cx="1836368" cy="27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rigeron annuus (L.) Desf., © 2022, Konrad Lauber – Flora Helvetica – Haupt Verlag">
            <a:extLst>
              <a:ext uri="{FF2B5EF4-FFF2-40B4-BE49-F238E27FC236}">
                <a16:creationId xmlns:a16="http://schemas.microsoft.com/office/drawing/2014/main" id="{7E92B0C5-22AA-4902-0A9A-DDF54B15D7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" t="-1" r="4984" b="32019"/>
          <a:stretch/>
        </p:blipFill>
        <p:spPr bwMode="auto">
          <a:xfrm>
            <a:off x="6679100" y="2259705"/>
            <a:ext cx="2464900" cy="275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930EFA5-1F33-2DC9-6D42-3AAB2F0007D6}"/>
              </a:ext>
            </a:extLst>
          </p:cNvPr>
          <p:cNvSpPr txBox="1"/>
          <p:nvPr/>
        </p:nvSpPr>
        <p:spPr>
          <a:xfrm>
            <a:off x="1" y="5013176"/>
            <a:ext cx="2248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noProof="0" dirty="0"/>
              <a:t>Chardon des champs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D8BECF4-5BA1-9C3D-9A40-F45CB21E5F6B}"/>
              </a:ext>
            </a:extLst>
          </p:cNvPr>
          <p:cNvSpPr txBox="1"/>
          <p:nvPr/>
        </p:nvSpPr>
        <p:spPr>
          <a:xfrm>
            <a:off x="2434515" y="5015032"/>
            <a:ext cx="1836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noProof="0" dirty="0"/>
              <a:t>Séneçon jacobée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C57651E-6557-4C35-B49F-00092C73D992}"/>
              </a:ext>
            </a:extLst>
          </p:cNvPr>
          <p:cNvSpPr txBox="1"/>
          <p:nvPr/>
        </p:nvSpPr>
        <p:spPr>
          <a:xfrm>
            <a:off x="4422273" y="5008763"/>
            <a:ext cx="2105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1600" noProof="0" dirty="0"/>
              <a:t>Solidage du </a:t>
            </a:r>
            <a:r>
              <a:rPr lang="fr-CH" sz="1600" dirty="0"/>
              <a:t>C</a:t>
            </a:r>
            <a:r>
              <a:rPr lang="fr-CH" sz="1600" noProof="0" dirty="0" err="1"/>
              <a:t>anada</a:t>
            </a:r>
            <a:endParaRPr lang="fr-CH" sz="1600" noProof="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AD93585-82EF-F0A7-5426-6029226C638B}"/>
              </a:ext>
            </a:extLst>
          </p:cNvPr>
          <p:cNvSpPr txBox="1"/>
          <p:nvPr/>
        </p:nvSpPr>
        <p:spPr>
          <a:xfrm>
            <a:off x="6687272" y="5013176"/>
            <a:ext cx="245672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H" sz="1600" noProof="0" dirty="0"/>
              <a:t>Vergerette annuelle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F2D47E5-2BE4-02C2-77C8-FFE40FE5580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7604" t="20899" r="12167"/>
          <a:stretch/>
        </p:blipFill>
        <p:spPr>
          <a:xfrm>
            <a:off x="4439155" y="2257135"/>
            <a:ext cx="2079846" cy="275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83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5" name="Objekt 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Placeholder 27"/>
          <p:cNvSpPr>
            <a:spLocks noGrp="1"/>
          </p:cNvSpPr>
          <p:nvPr>
            <p:ph type="body" sz="quarter" idx="4294967295"/>
            <p:custDataLst>
              <p:tags r:id="rId1"/>
            </p:custDataLst>
          </p:nvPr>
        </p:nvSpPr>
        <p:spPr>
          <a:xfrm>
            <a:off x="539552" y="1300798"/>
            <a:ext cx="8242300" cy="4288441"/>
          </a:xfrm>
          <a:prstGeom prst="rect">
            <a:avLst/>
          </a:prstGeom>
        </p:spPr>
        <p:txBody>
          <a:bodyPr/>
          <a:lstStyle/>
          <a:p>
            <a:pPr marL="1587" lvl="1" indent="0">
              <a:buNone/>
              <a:tabLst>
                <a:tab pos="271463" algn="l"/>
              </a:tabLst>
            </a:pPr>
            <a:r>
              <a:rPr lang="fr-CH" sz="2400" b="1" noProof="0" dirty="0"/>
              <a:t>Objectif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b="1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Extermination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dirty="0"/>
              <a:t>Stabilisation</a:t>
            </a:r>
            <a:endParaRPr lang="fr-CH" noProof="0" dirty="0"/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Diminution</a:t>
            </a:r>
          </a:p>
          <a:p>
            <a:pPr lvl="1">
              <a:buFont typeface="Wingdings" panose="05000000000000000000" pitchFamily="2" charset="2"/>
              <a:buChar char="Ø"/>
              <a:tabLst>
                <a:tab pos="271463" algn="l"/>
              </a:tabLst>
            </a:pPr>
            <a:r>
              <a:rPr lang="fr-CH" noProof="0" dirty="0"/>
              <a:t>Surveillance </a:t>
            </a:r>
          </a:p>
          <a:p>
            <a:pPr marL="1587" lvl="1" indent="0">
              <a:buNone/>
              <a:tabLst>
                <a:tab pos="271463" algn="l"/>
              </a:tabLst>
            </a:pPr>
            <a:endParaRPr lang="fr-CH" noProof="0" dirty="0"/>
          </a:p>
          <a:p>
            <a:pPr lvl="1">
              <a:buFont typeface="Wingdings" panose="05000000000000000000" pitchFamily="2" charset="2"/>
              <a:buChar char="à"/>
              <a:tabLst>
                <a:tab pos="271463" algn="l"/>
              </a:tabLst>
            </a:pPr>
            <a:r>
              <a:rPr lang="fr-CH" noProof="0" dirty="0"/>
              <a:t>Une lutte répétée sur plusieurs années est indispensable</a:t>
            </a:r>
          </a:p>
          <a:p>
            <a:pPr lvl="1">
              <a:buFont typeface="Wingdings" panose="05000000000000000000" pitchFamily="2" charset="2"/>
              <a:buChar char="à"/>
              <a:tabLst>
                <a:tab pos="271463" algn="l"/>
              </a:tabLst>
            </a:pPr>
            <a:r>
              <a:rPr lang="fr-CH" noProof="0" dirty="0"/>
              <a:t>«Le plus t</a:t>
            </a:r>
            <a:r>
              <a:rPr lang="fr-CH" dirty="0" err="1"/>
              <a:t>ôt</a:t>
            </a:r>
            <a:r>
              <a:rPr lang="fr-CH" dirty="0"/>
              <a:t>, le mieux!»</a:t>
            </a:r>
            <a:endParaRPr lang="fr-CH" noProof="0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  <a:prstGeom prst="rect">
            <a:avLst/>
          </a:prstGeom>
        </p:spPr>
        <p:txBody>
          <a:bodyPr/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 dirty="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noProof="0" dirty="0">
                <a:latin typeface="Arial" pitchFamily="34" charset="0"/>
                <a:ea typeface="ＭＳ Ｐゴシック" pitchFamily="34" charset="-128"/>
              </a:rPr>
              <a:t>Lutte</a:t>
            </a:r>
            <a:br>
              <a:rPr lang="fr-CH" noProof="0" dirty="0"/>
            </a:br>
            <a:r>
              <a:rPr lang="fr-CH" noProof="0" dirty="0"/>
              <a:t>—</a:t>
            </a:r>
          </a:p>
        </p:txBody>
      </p:sp>
    </p:spTree>
    <p:extLst>
      <p:ext uri="{BB962C8B-B14F-4D97-AF65-F5344CB8AC3E}">
        <p14:creationId xmlns:p14="http://schemas.microsoft.com/office/powerpoint/2010/main" val="6677746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9t_wHLYiUm8r9R01aEHb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fb4H25OEWG0swWMcDBu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heme/theme1.xml><?xml version="1.0" encoding="utf-8"?>
<a:theme xmlns:a="http://schemas.openxmlformats.org/drawingml/2006/main" name="Vorlage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orlage deutsch.potx" id="{031BFB15-3E83-4277-9389-A29EA31748F7}" vid="{76581A9A-85D6-4097-A7F6-E3DAE612B718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 deutsch</Template>
  <TotalTime>0</TotalTime>
  <Words>3083</Words>
  <Application>Microsoft Office PowerPoint</Application>
  <PresentationFormat>Affichage à l'écran (4:3)</PresentationFormat>
  <Paragraphs>586</Paragraphs>
  <Slides>42</Slides>
  <Notes>35</Notes>
  <HiddenSlides>5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0" baseType="lpstr">
      <vt:lpstr>ＭＳ Ｐゴシック</vt:lpstr>
      <vt:lpstr>Aptos</vt:lpstr>
      <vt:lpstr>Arial</vt:lpstr>
      <vt:lpstr>Calibri</vt:lpstr>
      <vt:lpstr>Lucida Grande</vt:lpstr>
      <vt:lpstr>Wingdings</vt:lpstr>
      <vt:lpstr>Vorlage</vt:lpstr>
      <vt:lpstr>think-cell Slide</vt:lpstr>
      <vt:lpstr>Biodiversité en milieu bâti et Néophytes envahissantes —</vt:lpstr>
      <vt:lpstr>Etat de la biodiversité</vt:lpstr>
      <vt:lpstr>Milieu bâti et biodiversité</vt:lpstr>
      <vt:lpstr>Milieu bâti et biodiversité</vt:lpstr>
      <vt:lpstr>Promouvoir la biodiversité dans les espaces verts</vt:lpstr>
      <vt:lpstr>Promouvoir la biodiversité dans les espaces verts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Contacts</vt:lpstr>
    </vt:vector>
  </TitlesOfParts>
  <Company>EtatFR-StaatFR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Unerwünschte Pflanzen: Was tun? —</dc:title>
  <dc:creator>Rüegsegger Joëlle</dc:creator>
  <cp:keywords>Vorlage;deutsch;modèle;PowerPoint</cp:keywords>
  <cp:lastModifiedBy>Volery Joseph</cp:lastModifiedBy>
  <cp:revision>43</cp:revision>
  <cp:lastPrinted>2010-03-18T08:00:30Z</cp:lastPrinted>
  <dcterms:created xsi:type="dcterms:W3CDTF">2024-06-12T06:29:48Z</dcterms:created>
  <dcterms:modified xsi:type="dcterms:W3CDTF">2025-07-01T08:52:43Z</dcterms:modified>
</cp:coreProperties>
</file>